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53" r:id="rId2"/>
    <p:sldMasterId id="2147483662" r:id="rId3"/>
  </p:sldMasterIdLst>
  <p:notesMasterIdLst>
    <p:notesMasterId r:id="rId32"/>
  </p:notesMasterIdLst>
  <p:sldIdLst>
    <p:sldId id="289" r:id="rId4"/>
    <p:sldId id="290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16" r:id="rId19"/>
    <p:sldId id="317" r:id="rId20"/>
    <p:sldId id="318" r:id="rId21"/>
    <p:sldId id="307" r:id="rId22"/>
    <p:sldId id="305" r:id="rId23"/>
    <p:sldId id="319" r:id="rId24"/>
    <p:sldId id="320" r:id="rId25"/>
    <p:sldId id="308" r:id="rId26"/>
    <p:sldId id="309" r:id="rId27"/>
    <p:sldId id="315" r:id="rId28"/>
    <p:sldId id="321" r:id="rId29"/>
    <p:sldId id="322" r:id="rId30"/>
    <p:sldId id="274" r:id="rId31"/>
  </p:sldIdLst>
  <p:sldSz cx="9144000" cy="5143500" type="screen16x9"/>
  <p:notesSz cx="6858000" cy="9144000"/>
  <p:custDataLst>
    <p:tags r:id="rId33"/>
  </p:custDataLst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09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91B"/>
    <a:srgbClr val="CD1D21"/>
    <a:srgbClr val="21B4D1"/>
    <a:srgbClr val="64B4F0"/>
    <a:srgbClr val="3CC5E0"/>
    <a:srgbClr val="0D7EC5"/>
    <a:srgbClr val="A1CCE6"/>
    <a:srgbClr val="67C8DB"/>
    <a:srgbClr val="3BDDE0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81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588" y="72"/>
      </p:cViewPr>
      <p:guideLst>
        <p:guide orient="horz" pos="1620"/>
        <p:guide pos="2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7DA5D5-8618-4BAA-B6F2-4BE480B19FEB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47E8813-5CA5-49BF-A8E8-3A7EE2F97598}">
      <dgm:prSet phldrT="[Texto]" custT="1"/>
      <dgm:spPr/>
      <dgm:t>
        <a:bodyPr/>
        <a:lstStyle/>
        <a:p>
          <a:r>
            <a:rPr lang="es-ES" sz="4000" dirty="0" smtClean="0"/>
            <a:t>2001</a:t>
          </a:r>
          <a:endParaRPr lang="es-ES" sz="4000" dirty="0"/>
        </a:p>
      </dgm:t>
    </dgm:pt>
    <dgm:pt modelId="{137B034E-5523-47A3-A0FE-0B619811F9BD}" type="parTrans" cxnId="{7AFA043A-876B-4763-B598-86E2A7E0E55F}">
      <dgm:prSet/>
      <dgm:spPr/>
      <dgm:t>
        <a:bodyPr/>
        <a:lstStyle/>
        <a:p>
          <a:endParaRPr lang="es-ES"/>
        </a:p>
      </dgm:t>
    </dgm:pt>
    <dgm:pt modelId="{08C1B38E-9BBC-4CB6-B2B1-3385666773E7}" type="sibTrans" cxnId="{7AFA043A-876B-4763-B598-86E2A7E0E55F}">
      <dgm:prSet/>
      <dgm:spPr/>
      <dgm:t>
        <a:bodyPr/>
        <a:lstStyle/>
        <a:p>
          <a:endParaRPr lang="es-ES"/>
        </a:p>
      </dgm:t>
    </dgm:pt>
    <dgm:pt modelId="{78E5B504-5D44-42DC-BBB0-0625C0F08366}">
      <dgm:prSet phldrT="[Texto]"/>
      <dgm:spPr/>
      <dgm:t>
        <a:bodyPr/>
        <a:lstStyle/>
        <a:p>
          <a:r>
            <a:rPr lang="es-ES" dirty="0" smtClean="0"/>
            <a:t>Trabajo participativo, sin presupuesto alguno asignado, de motivación propia liderado por GLARP- T.O </a:t>
          </a:r>
          <a:r>
            <a:rPr lang="es-ES" dirty="0" err="1" smtClean="0"/>
            <a:t>Jeaneth</a:t>
          </a:r>
          <a:r>
            <a:rPr lang="es-ES" dirty="0" smtClean="0"/>
            <a:t> Bernal, Equipos de terapeutas ocupacionales de todas las ARP</a:t>
          </a:r>
          <a:endParaRPr lang="es-ES" dirty="0"/>
        </a:p>
      </dgm:t>
    </dgm:pt>
    <dgm:pt modelId="{66EAC910-EB4A-460D-A2AB-EF0BD219E4FF}" type="parTrans" cxnId="{9606D145-0B12-434C-9FCC-E711FA9D249A}">
      <dgm:prSet/>
      <dgm:spPr/>
      <dgm:t>
        <a:bodyPr/>
        <a:lstStyle/>
        <a:p>
          <a:endParaRPr lang="es-ES"/>
        </a:p>
      </dgm:t>
    </dgm:pt>
    <dgm:pt modelId="{B0F2481B-53C7-40CB-99E5-30239BED6194}" type="sibTrans" cxnId="{9606D145-0B12-434C-9FCC-E711FA9D249A}">
      <dgm:prSet/>
      <dgm:spPr/>
      <dgm:t>
        <a:bodyPr/>
        <a:lstStyle/>
        <a:p>
          <a:endParaRPr lang="es-ES"/>
        </a:p>
      </dgm:t>
    </dgm:pt>
    <dgm:pt modelId="{2C52C474-376C-4B80-8A4B-7BA7A07FCC9F}">
      <dgm:prSet phldrT="[Texto]"/>
      <dgm:spPr/>
      <dgm:t>
        <a:bodyPr/>
        <a:lstStyle/>
        <a:p>
          <a:r>
            <a:rPr lang="es-ES" dirty="0" smtClean="0"/>
            <a:t>Nueva versión ajustada en el año 2004</a:t>
          </a:r>
        </a:p>
        <a:p>
          <a:r>
            <a:rPr lang="es-ES" dirty="0" smtClean="0"/>
            <a:t>Equipos de terapeutas ocupacionales y algunos profesionales de rehabilitación de ARP- liderado por la Dirección de Riesgos Profesionales</a:t>
          </a:r>
          <a:endParaRPr lang="es-ES" dirty="0"/>
        </a:p>
      </dgm:t>
    </dgm:pt>
    <dgm:pt modelId="{6FC33E3A-EA38-45F7-846C-0A61E3FD8315}" type="parTrans" cxnId="{E05AEB80-41D4-4D03-AA5C-042217B51C20}">
      <dgm:prSet/>
      <dgm:spPr/>
      <dgm:t>
        <a:bodyPr/>
        <a:lstStyle/>
        <a:p>
          <a:endParaRPr lang="es-ES"/>
        </a:p>
      </dgm:t>
    </dgm:pt>
    <dgm:pt modelId="{358CCB03-2259-4E43-9896-71E2639C3B09}" type="sibTrans" cxnId="{E05AEB80-41D4-4D03-AA5C-042217B51C20}">
      <dgm:prSet/>
      <dgm:spPr/>
      <dgm:t>
        <a:bodyPr/>
        <a:lstStyle/>
        <a:p>
          <a:endParaRPr lang="es-ES"/>
        </a:p>
      </dgm:t>
    </dgm:pt>
    <dgm:pt modelId="{5D3CEFAE-22ED-4941-BBE7-86BE517BBA3E}" type="pres">
      <dgm:prSet presAssocID="{9E7DA5D5-8618-4BAA-B6F2-4BE480B19FEB}" presName="arrowDiagram" presStyleCnt="0">
        <dgm:presLayoutVars>
          <dgm:chMax val="5"/>
          <dgm:dir/>
          <dgm:resizeHandles val="exact"/>
        </dgm:presLayoutVars>
      </dgm:prSet>
      <dgm:spPr/>
    </dgm:pt>
    <dgm:pt modelId="{D406CA2A-C57E-4891-99E7-CEF0706DC5BC}" type="pres">
      <dgm:prSet presAssocID="{9E7DA5D5-8618-4BAA-B6F2-4BE480B19FEB}" presName="arrow" presStyleLbl="bgShp" presStyleIdx="0" presStyleCnt="1"/>
      <dgm:spPr/>
    </dgm:pt>
    <dgm:pt modelId="{590EF1CF-871F-4E62-997A-65F190F1401E}" type="pres">
      <dgm:prSet presAssocID="{9E7DA5D5-8618-4BAA-B6F2-4BE480B19FEB}" presName="arrowDiagram3" presStyleCnt="0"/>
      <dgm:spPr/>
    </dgm:pt>
    <dgm:pt modelId="{47F3D299-CFAB-4711-9E02-85BA9330AE83}" type="pres">
      <dgm:prSet presAssocID="{A47E8813-5CA5-49BF-A8E8-3A7EE2F97598}" presName="bullet3a" presStyleLbl="node1" presStyleIdx="0" presStyleCnt="3"/>
      <dgm:spPr/>
    </dgm:pt>
    <dgm:pt modelId="{66AC0CE9-514D-41CF-B886-3620C06D5A72}" type="pres">
      <dgm:prSet presAssocID="{A47E8813-5CA5-49BF-A8E8-3A7EE2F97598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04BBA2-266C-496D-8737-E8D8FF857C26}" type="pres">
      <dgm:prSet presAssocID="{78E5B504-5D44-42DC-BBB0-0625C0F08366}" presName="bullet3b" presStyleLbl="node1" presStyleIdx="1" presStyleCnt="3"/>
      <dgm:spPr/>
    </dgm:pt>
    <dgm:pt modelId="{3158E294-4B24-42E2-A2EC-5C36B1A23015}" type="pres">
      <dgm:prSet presAssocID="{78E5B504-5D44-42DC-BBB0-0625C0F08366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5DDEF5-44DE-4644-8353-3D5940B78A86}" type="pres">
      <dgm:prSet presAssocID="{2C52C474-376C-4B80-8A4B-7BA7A07FCC9F}" presName="bullet3c" presStyleLbl="node1" presStyleIdx="2" presStyleCnt="3"/>
      <dgm:spPr/>
    </dgm:pt>
    <dgm:pt modelId="{120A5CC4-86AE-4A1D-9FA4-43F7A6EEC08E}" type="pres">
      <dgm:prSet presAssocID="{2C52C474-376C-4B80-8A4B-7BA7A07FCC9F}" presName="textBox3c" presStyleLbl="revTx" presStyleIdx="2" presStyleCnt="3" custScaleX="116654" custScaleY="55875" custLinFactNeighborX="18039" custLinFactNeighborY="-1127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DB44BA9-BB9B-4E3F-B8B4-2AD3B2F34D07}" type="presOf" srcId="{78E5B504-5D44-42DC-BBB0-0625C0F08366}" destId="{3158E294-4B24-42E2-A2EC-5C36B1A23015}" srcOrd="0" destOrd="0" presId="urn:microsoft.com/office/officeart/2005/8/layout/arrow2"/>
    <dgm:cxn modelId="{A091AA2B-ACF9-4500-8E74-FF688072F35F}" type="presOf" srcId="{9E7DA5D5-8618-4BAA-B6F2-4BE480B19FEB}" destId="{5D3CEFAE-22ED-4941-BBE7-86BE517BBA3E}" srcOrd="0" destOrd="0" presId="urn:microsoft.com/office/officeart/2005/8/layout/arrow2"/>
    <dgm:cxn modelId="{F2D11503-82A9-4E0B-AC03-93A25E89E150}" type="presOf" srcId="{A47E8813-5CA5-49BF-A8E8-3A7EE2F97598}" destId="{66AC0CE9-514D-41CF-B886-3620C06D5A72}" srcOrd="0" destOrd="0" presId="urn:microsoft.com/office/officeart/2005/8/layout/arrow2"/>
    <dgm:cxn modelId="{2C254118-59C3-4D3A-83BA-6A4394C3F099}" type="presOf" srcId="{2C52C474-376C-4B80-8A4B-7BA7A07FCC9F}" destId="{120A5CC4-86AE-4A1D-9FA4-43F7A6EEC08E}" srcOrd="0" destOrd="0" presId="urn:microsoft.com/office/officeart/2005/8/layout/arrow2"/>
    <dgm:cxn modelId="{E05AEB80-41D4-4D03-AA5C-042217B51C20}" srcId="{9E7DA5D5-8618-4BAA-B6F2-4BE480B19FEB}" destId="{2C52C474-376C-4B80-8A4B-7BA7A07FCC9F}" srcOrd="2" destOrd="0" parTransId="{6FC33E3A-EA38-45F7-846C-0A61E3FD8315}" sibTransId="{358CCB03-2259-4E43-9896-71E2639C3B09}"/>
    <dgm:cxn modelId="{7AFA043A-876B-4763-B598-86E2A7E0E55F}" srcId="{9E7DA5D5-8618-4BAA-B6F2-4BE480B19FEB}" destId="{A47E8813-5CA5-49BF-A8E8-3A7EE2F97598}" srcOrd="0" destOrd="0" parTransId="{137B034E-5523-47A3-A0FE-0B619811F9BD}" sibTransId="{08C1B38E-9BBC-4CB6-B2B1-3385666773E7}"/>
    <dgm:cxn modelId="{9606D145-0B12-434C-9FCC-E711FA9D249A}" srcId="{9E7DA5D5-8618-4BAA-B6F2-4BE480B19FEB}" destId="{78E5B504-5D44-42DC-BBB0-0625C0F08366}" srcOrd="1" destOrd="0" parTransId="{66EAC910-EB4A-460D-A2AB-EF0BD219E4FF}" sibTransId="{B0F2481B-53C7-40CB-99E5-30239BED6194}"/>
    <dgm:cxn modelId="{18DE099A-B97B-46F7-A197-900817209231}" type="presParOf" srcId="{5D3CEFAE-22ED-4941-BBE7-86BE517BBA3E}" destId="{D406CA2A-C57E-4891-99E7-CEF0706DC5BC}" srcOrd="0" destOrd="0" presId="urn:microsoft.com/office/officeart/2005/8/layout/arrow2"/>
    <dgm:cxn modelId="{7C0AB47B-AB11-4ED6-BD6C-8FEE01DDC258}" type="presParOf" srcId="{5D3CEFAE-22ED-4941-BBE7-86BE517BBA3E}" destId="{590EF1CF-871F-4E62-997A-65F190F1401E}" srcOrd="1" destOrd="0" presId="urn:microsoft.com/office/officeart/2005/8/layout/arrow2"/>
    <dgm:cxn modelId="{FE2AD865-66A1-4FF8-938F-C95B285A5C50}" type="presParOf" srcId="{590EF1CF-871F-4E62-997A-65F190F1401E}" destId="{47F3D299-CFAB-4711-9E02-85BA9330AE83}" srcOrd="0" destOrd="0" presId="urn:microsoft.com/office/officeart/2005/8/layout/arrow2"/>
    <dgm:cxn modelId="{5C3403D9-DE76-4EF0-8893-E8374B9FBECB}" type="presParOf" srcId="{590EF1CF-871F-4E62-997A-65F190F1401E}" destId="{66AC0CE9-514D-41CF-B886-3620C06D5A72}" srcOrd="1" destOrd="0" presId="urn:microsoft.com/office/officeart/2005/8/layout/arrow2"/>
    <dgm:cxn modelId="{BDABC758-A142-43E4-9084-EA53C68F2AAF}" type="presParOf" srcId="{590EF1CF-871F-4E62-997A-65F190F1401E}" destId="{B504BBA2-266C-496D-8737-E8D8FF857C26}" srcOrd="2" destOrd="0" presId="urn:microsoft.com/office/officeart/2005/8/layout/arrow2"/>
    <dgm:cxn modelId="{E988D1AD-FB91-449D-9DF4-0E834504878B}" type="presParOf" srcId="{590EF1CF-871F-4E62-997A-65F190F1401E}" destId="{3158E294-4B24-42E2-A2EC-5C36B1A23015}" srcOrd="3" destOrd="0" presId="urn:microsoft.com/office/officeart/2005/8/layout/arrow2"/>
    <dgm:cxn modelId="{111DFD5D-6877-40A4-BDFF-81C711DB5106}" type="presParOf" srcId="{590EF1CF-871F-4E62-997A-65F190F1401E}" destId="{B05DDEF5-44DE-4644-8353-3D5940B78A86}" srcOrd="4" destOrd="0" presId="urn:microsoft.com/office/officeart/2005/8/layout/arrow2"/>
    <dgm:cxn modelId="{D572ED56-56B5-43A6-A9EC-E7F61668C6F9}" type="presParOf" srcId="{590EF1CF-871F-4E62-997A-65F190F1401E}" destId="{120A5CC4-86AE-4A1D-9FA4-43F7A6EEC08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283990-55FD-4ADA-B935-EEF7FD90612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61BEC77-D342-45F1-9982-197C08664734}">
      <dgm:prSet phldrT="[Texto]" custT="1"/>
      <dgm:spPr/>
      <dgm:t>
        <a:bodyPr/>
        <a:lstStyle/>
        <a:p>
          <a:r>
            <a:rPr lang="es-ES" sz="2800" dirty="0" smtClean="0"/>
            <a:t>2004- 2010</a:t>
          </a:r>
          <a:endParaRPr lang="es-ES" sz="2800" dirty="0"/>
        </a:p>
      </dgm:t>
    </dgm:pt>
    <dgm:pt modelId="{7BFB77A4-9004-467E-B4CA-221F693A7E9C}" type="parTrans" cxnId="{A8D9B864-8AAD-4D3F-8312-81B4ED9B9A0A}">
      <dgm:prSet/>
      <dgm:spPr/>
      <dgm:t>
        <a:bodyPr/>
        <a:lstStyle/>
        <a:p>
          <a:endParaRPr lang="es-ES"/>
        </a:p>
      </dgm:t>
    </dgm:pt>
    <dgm:pt modelId="{4775AFDE-07D2-40B2-8DBF-5745519D2FA8}" type="sibTrans" cxnId="{A8D9B864-8AAD-4D3F-8312-81B4ED9B9A0A}">
      <dgm:prSet/>
      <dgm:spPr/>
      <dgm:t>
        <a:bodyPr/>
        <a:lstStyle/>
        <a:p>
          <a:endParaRPr lang="es-ES"/>
        </a:p>
      </dgm:t>
    </dgm:pt>
    <dgm:pt modelId="{2A1B3D13-C64B-42C9-91E0-06DDE3B1DE96}">
      <dgm:prSet phldrT="[Texto]"/>
      <dgm:spPr/>
      <dgm:t>
        <a:bodyPr/>
        <a:lstStyle/>
        <a:p>
          <a:r>
            <a:rPr lang="es-ES" dirty="0" smtClean="0"/>
            <a:t>Proceso convocado por Dirección de Riesgos, en cabeza de la T.F de Gloria Maldonado, quien convoco a un grupo muy amplio de los profesionales de rehabilitación, muchos del 2001-2004 para esta actualización</a:t>
          </a:r>
          <a:endParaRPr lang="es-ES" dirty="0"/>
        </a:p>
      </dgm:t>
    </dgm:pt>
    <dgm:pt modelId="{5799A291-D8ED-49BA-9875-599493FBFDF5}" type="parTrans" cxnId="{125D2CD6-71B6-4537-9F56-98BE36B33D5C}">
      <dgm:prSet/>
      <dgm:spPr/>
      <dgm:t>
        <a:bodyPr/>
        <a:lstStyle/>
        <a:p>
          <a:endParaRPr lang="es-ES"/>
        </a:p>
      </dgm:t>
    </dgm:pt>
    <dgm:pt modelId="{DE9BC7D7-F104-4AC9-AE75-ACBF46294CDC}" type="sibTrans" cxnId="{125D2CD6-71B6-4537-9F56-98BE36B33D5C}">
      <dgm:prSet/>
      <dgm:spPr/>
      <dgm:t>
        <a:bodyPr/>
        <a:lstStyle/>
        <a:p>
          <a:endParaRPr lang="es-ES"/>
        </a:p>
      </dgm:t>
    </dgm:pt>
    <dgm:pt modelId="{35EC5F12-4F54-426A-B830-FAD95A030D77}">
      <dgm:prSet phldrT="[Texto]" custT="1"/>
      <dgm:spPr/>
      <dgm:t>
        <a:bodyPr/>
        <a:lstStyle/>
        <a:p>
          <a:r>
            <a:rPr lang="es-ES" sz="1400" dirty="0" smtClean="0"/>
            <a:t>Único estudio realizado en el 2013- tesis de maestría en Discapacidad e Inclusión Social</a:t>
          </a:r>
          <a:endParaRPr lang="es-ES" sz="1400" dirty="0"/>
        </a:p>
      </dgm:t>
    </dgm:pt>
    <dgm:pt modelId="{152C3AA1-B616-4CE4-A892-ED03BBBC3746}" type="parTrans" cxnId="{A53D519C-06FA-4EAD-A698-CBF17F8B4553}">
      <dgm:prSet/>
      <dgm:spPr/>
      <dgm:t>
        <a:bodyPr/>
        <a:lstStyle/>
        <a:p>
          <a:endParaRPr lang="es-ES"/>
        </a:p>
      </dgm:t>
    </dgm:pt>
    <dgm:pt modelId="{872725FF-B6CD-4757-9EBB-E0713D2B2A29}" type="sibTrans" cxnId="{A53D519C-06FA-4EAD-A698-CBF17F8B4553}">
      <dgm:prSet/>
      <dgm:spPr/>
      <dgm:t>
        <a:bodyPr/>
        <a:lstStyle/>
        <a:p>
          <a:endParaRPr lang="es-ES"/>
        </a:p>
      </dgm:t>
    </dgm:pt>
    <dgm:pt modelId="{790D6D0A-1CA7-4950-9E09-BDDC5D66B3C9}" type="pres">
      <dgm:prSet presAssocID="{F6283990-55FD-4ADA-B935-EEF7FD906125}" presName="arrowDiagram" presStyleCnt="0">
        <dgm:presLayoutVars>
          <dgm:chMax val="5"/>
          <dgm:dir/>
          <dgm:resizeHandles val="exact"/>
        </dgm:presLayoutVars>
      </dgm:prSet>
      <dgm:spPr/>
    </dgm:pt>
    <dgm:pt modelId="{46C4A3F8-3F62-44B9-86B6-FF90B1C93CF1}" type="pres">
      <dgm:prSet presAssocID="{F6283990-55FD-4ADA-B935-EEF7FD906125}" presName="arrow" presStyleLbl="bgShp" presStyleIdx="0" presStyleCnt="1"/>
      <dgm:spPr/>
    </dgm:pt>
    <dgm:pt modelId="{8DCEF9BD-182B-426A-986E-908E04BD0A2F}" type="pres">
      <dgm:prSet presAssocID="{F6283990-55FD-4ADA-B935-EEF7FD906125}" presName="arrowDiagram3" presStyleCnt="0"/>
      <dgm:spPr/>
    </dgm:pt>
    <dgm:pt modelId="{F4583849-56DD-469F-A000-A16356AC89F8}" type="pres">
      <dgm:prSet presAssocID="{461BEC77-D342-45F1-9982-197C08664734}" presName="bullet3a" presStyleLbl="node1" presStyleIdx="0" presStyleCnt="3"/>
      <dgm:spPr/>
    </dgm:pt>
    <dgm:pt modelId="{DE653876-5FE9-4E67-9B7E-A5FDE367B708}" type="pres">
      <dgm:prSet presAssocID="{461BEC77-D342-45F1-9982-197C08664734}" presName="textBox3a" presStyleLbl="revTx" presStyleIdx="0" presStyleCnt="3" custScaleY="54935" custLinFactNeighborX="-15902" custLinFactNeighborY="1402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C24335-C905-4EFC-B682-F88FF5531124}" type="pres">
      <dgm:prSet presAssocID="{2A1B3D13-C64B-42C9-91E0-06DDE3B1DE96}" presName="bullet3b" presStyleLbl="node1" presStyleIdx="1" presStyleCnt="3"/>
      <dgm:spPr/>
    </dgm:pt>
    <dgm:pt modelId="{07A4E6C9-2298-47BF-B695-5701F2ABFC7F}" type="pres">
      <dgm:prSet presAssocID="{2A1B3D13-C64B-42C9-91E0-06DDE3B1DE96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0A79EA-CF1A-410D-B26A-2F4B1EF8992A}" type="pres">
      <dgm:prSet presAssocID="{35EC5F12-4F54-426A-B830-FAD95A030D77}" presName="bullet3c" presStyleLbl="node1" presStyleIdx="2" presStyleCnt="3"/>
      <dgm:spPr/>
    </dgm:pt>
    <dgm:pt modelId="{EE3FE7DF-2304-4A43-BE60-D4847FFDA0F1}" type="pres">
      <dgm:prSet presAssocID="{35EC5F12-4F54-426A-B830-FAD95A030D77}" presName="textBox3c" presStyleLbl="revTx" presStyleIdx="2" presStyleCnt="3" custAng="10800000" custFlipVert="1" custScaleX="109889" custScaleY="26984" custLinFactNeighborX="-35464" custLinFactNeighborY="-751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AC6925E-4261-4DC2-9555-9F31A1B7C030}" type="presOf" srcId="{2A1B3D13-C64B-42C9-91E0-06DDE3B1DE96}" destId="{07A4E6C9-2298-47BF-B695-5701F2ABFC7F}" srcOrd="0" destOrd="0" presId="urn:microsoft.com/office/officeart/2005/8/layout/arrow2"/>
    <dgm:cxn modelId="{C845D2AB-DD95-46FE-8CE4-E7007873A55A}" type="presOf" srcId="{F6283990-55FD-4ADA-B935-EEF7FD906125}" destId="{790D6D0A-1CA7-4950-9E09-BDDC5D66B3C9}" srcOrd="0" destOrd="0" presId="urn:microsoft.com/office/officeart/2005/8/layout/arrow2"/>
    <dgm:cxn modelId="{B6446069-C32C-47C0-9A99-E5951E74CB22}" type="presOf" srcId="{35EC5F12-4F54-426A-B830-FAD95A030D77}" destId="{EE3FE7DF-2304-4A43-BE60-D4847FFDA0F1}" srcOrd="0" destOrd="0" presId="urn:microsoft.com/office/officeart/2005/8/layout/arrow2"/>
    <dgm:cxn modelId="{D28E7CA0-6C04-4DFB-B2D7-2124606528BB}" type="presOf" srcId="{461BEC77-D342-45F1-9982-197C08664734}" destId="{DE653876-5FE9-4E67-9B7E-A5FDE367B708}" srcOrd="0" destOrd="0" presId="urn:microsoft.com/office/officeart/2005/8/layout/arrow2"/>
    <dgm:cxn modelId="{125D2CD6-71B6-4537-9F56-98BE36B33D5C}" srcId="{F6283990-55FD-4ADA-B935-EEF7FD906125}" destId="{2A1B3D13-C64B-42C9-91E0-06DDE3B1DE96}" srcOrd="1" destOrd="0" parTransId="{5799A291-D8ED-49BA-9875-599493FBFDF5}" sibTransId="{DE9BC7D7-F104-4AC9-AE75-ACBF46294CDC}"/>
    <dgm:cxn modelId="{A8D9B864-8AAD-4D3F-8312-81B4ED9B9A0A}" srcId="{F6283990-55FD-4ADA-B935-EEF7FD906125}" destId="{461BEC77-D342-45F1-9982-197C08664734}" srcOrd="0" destOrd="0" parTransId="{7BFB77A4-9004-467E-B4CA-221F693A7E9C}" sibTransId="{4775AFDE-07D2-40B2-8DBF-5745519D2FA8}"/>
    <dgm:cxn modelId="{A53D519C-06FA-4EAD-A698-CBF17F8B4553}" srcId="{F6283990-55FD-4ADA-B935-EEF7FD906125}" destId="{35EC5F12-4F54-426A-B830-FAD95A030D77}" srcOrd="2" destOrd="0" parTransId="{152C3AA1-B616-4CE4-A892-ED03BBBC3746}" sibTransId="{872725FF-B6CD-4757-9EBB-E0713D2B2A29}"/>
    <dgm:cxn modelId="{F9F6F933-22BB-4C24-A934-9695DD7DDD5F}" type="presParOf" srcId="{790D6D0A-1CA7-4950-9E09-BDDC5D66B3C9}" destId="{46C4A3F8-3F62-44B9-86B6-FF90B1C93CF1}" srcOrd="0" destOrd="0" presId="urn:microsoft.com/office/officeart/2005/8/layout/arrow2"/>
    <dgm:cxn modelId="{9C6C0365-5A88-42FC-9F2E-3261493C870B}" type="presParOf" srcId="{790D6D0A-1CA7-4950-9E09-BDDC5D66B3C9}" destId="{8DCEF9BD-182B-426A-986E-908E04BD0A2F}" srcOrd="1" destOrd="0" presId="urn:microsoft.com/office/officeart/2005/8/layout/arrow2"/>
    <dgm:cxn modelId="{B38DFE87-999E-4873-901B-6BDEA323BC25}" type="presParOf" srcId="{8DCEF9BD-182B-426A-986E-908E04BD0A2F}" destId="{F4583849-56DD-469F-A000-A16356AC89F8}" srcOrd="0" destOrd="0" presId="urn:microsoft.com/office/officeart/2005/8/layout/arrow2"/>
    <dgm:cxn modelId="{D88D8B04-F1C2-4E91-80D3-E4FC528F6A74}" type="presParOf" srcId="{8DCEF9BD-182B-426A-986E-908E04BD0A2F}" destId="{DE653876-5FE9-4E67-9B7E-A5FDE367B708}" srcOrd="1" destOrd="0" presId="urn:microsoft.com/office/officeart/2005/8/layout/arrow2"/>
    <dgm:cxn modelId="{1C01D414-A334-4318-8D23-F586E9574220}" type="presParOf" srcId="{8DCEF9BD-182B-426A-986E-908E04BD0A2F}" destId="{0EC24335-C905-4EFC-B682-F88FF5531124}" srcOrd="2" destOrd="0" presId="urn:microsoft.com/office/officeart/2005/8/layout/arrow2"/>
    <dgm:cxn modelId="{5224679B-28D1-41B9-8877-F9737D9249FC}" type="presParOf" srcId="{8DCEF9BD-182B-426A-986E-908E04BD0A2F}" destId="{07A4E6C9-2298-47BF-B695-5701F2ABFC7F}" srcOrd="3" destOrd="0" presId="urn:microsoft.com/office/officeart/2005/8/layout/arrow2"/>
    <dgm:cxn modelId="{02B5A415-FF61-49D7-8A77-B10012834B52}" type="presParOf" srcId="{8DCEF9BD-182B-426A-986E-908E04BD0A2F}" destId="{FA0A79EA-CF1A-410D-B26A-2F4B1EF8992A}" srcOrd="4" destOrd="0" presId="urn:microsoft.com/office/officeart/2005/8/layout/arrow2"/>
    <dgm:cxn modelId="{2D2FE7FA-90A0-4F54-985A-8BFC10B6B506}" type="presParOf" srcId="{8DCEF9BD-182B-426A-986E-908E04BD0A2F}" destId="{EE3FE7DF-2304-4A43-BE60-D4847FFDA0F1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01879F-441B-4D46-B784-CAEB930F6733}" type="doc">
      <dgm:prSet loTypeId="urn:microsoft.com/office/officeart/2005/8/layout/vList3" loCatId="list" qsTypeId="urn:microsoft.com/office/officeart/2005/8/quickstyle/simple1" qsCatId="simple" csTypeId="urn:microsoft.com/office/officeart/2005/8/colors/accent0_2" csCatId="mainScheme" phldr="1"/>
      <dgm:spPr/>
    </dgm:pt>
    <dgm:pt modelId="{4E205474-7553-4850-B880-D84E0D729458}">
      <dgm:prSet phldrT="[Texto]"/>
      <dgm:spPr>
        <a:ln>
          <a:solidFill>
            <a:srgbClr val="671C34"/>
          </a:solidFill>
        </a:ln>
      </dgm:spPr>
      <dgm:t>
        <a:bodyPr/>
        <a:lstStyle/>
        <a:p>
          <a:r>
            <a:rPr lang="es-CO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</a:t>
          </a:r>
          <a:r>
            <a:rPr lang="es-CO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para población general</a:t>
          </a:r>
        </a:p>
      </dgm:t>
    </dgm:pt>
    <dgm:pt modelId="{0BCD12B3-126B-4BB5-9134-F5217BB3C0E1}" type="parTrans" cxnId="{51A43136-2D4B-4D1D-A524-753B0AB8DE30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F57D081-8382-49DC-9FA7-43897F296ACD}" type="sibTrans" cxnId="{51A43136-2D4B-4D1D-A524-753B0AB8DE30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D7C0BF1-3E7C-4A2D-A6B6-ABFAF904F4E0}">
      <dgm:prSet phldrT="[Texto]"/>
      <dgm:spPr>
        <a:ln>
          <a:solidFill>
            <a:srgbClr val="671C34"/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</a:t>
          </a:r>
          <a:r>
            <a:rPr lang="es-MX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para los Empleadores</a:t>
          </a:r>
          <a:endParaRPr lang="es-CO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7EC360B-64EB-4BDE-9003-2D317F66DC2B}" type="parTrans" cxnId="{DFEDEE25-A5ED-449E-A826-E14127C1E154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D682AAA-6C4B-44FB-9B9D-71010760E2EF}" type="sibTrans" cxnId="{DFEDEE25-A5ED-449E-A826-E14127C1E154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D2255BA-B8E0-4643-A59B-769E7D44C697}">
      <dgm:prSet phldrT="[Texto]"/>
      <dgm:spPr>
        <a:ln>
          <a:solidFill>
            <a:srgbClr val="671C34"/>
          </a:solidFill>
        </a:ln>
      </dgm:spPr>
      <dgm:t>
        <a:bodyPr/>
        <a:lstStyle/>
        <a:p>
          <a:r>
            <a:rPr lang="es-MX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para las </a:t>
          </a:r>
          <a:r>
            <a:rPr lang="es-MX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Empresas Promotoras de</a:t>
          </a:r>
          <a:endParaRPr lang="es-CO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r>
            <a:rPr lang="es-MX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Salud e Instituciones Prestadoras de Salud</a:t>
          </a:r>
          <a:endParaRPr lang="es-CO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585F1B1-254F-4407-9046-C42FD92B861F}" type="parTrans" cxnId="{BB903918-3114-48F5-A0C5-F237DA24F7D8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CCADF85-670F-4F15-BBD9-E7CBE2E5DD61}" type="sibTrans" cxnId="{BB903918-3114-48F5-A0C5-F237DA24F7D8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86D6751-082A-4B25-B559-BC4E71927B7F}">
      <dgm:prSet phldrT="[Texto]"/>
      <dgm:spPr>
        <a:ln>
          <a:solidFill>
            <a:srgbClr val="671C34"/>
          </a:solidFill>
        </a:ln>
      </dgm:spPr>
      <dgm:t>
        <a:bodyPr/>
        <a:lstStyle/>
        <a:p>
          <a:r>
            <a:rPr lang="es-MX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para las </a:t>
          </a:r>
          <a:r>
            <a:rPr lang="es-MX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Administradoras de Riesgos Laborales</a:t>
          </a:r>
          <a:endParaRPr lang="es-CO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325EA3A-EAB4-41D6-B6ED-2373434B02DF}" type="parTrans" cxnId="{B0A3936D-18E6-4F29-A45C-5254EB12B725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B805C4F-8E39-4176-8F1C-31076B44696B}" type="sibTrans" cxnId="{B0A3936D-18E6-4F29-A45C-5254EB12B725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45AEAFA-7B73-48AE-91FF-733F6A5E5531}">
      <dgm:prSet phldrT="[Texto]"/>
      <dgm:spPr>
        <a:ln>
          <a:solidFill>
            <a:srgbClr val="671C34"/>
          </a:solidFill>
        </a:ln>
      </dgm:spPr>
      <dgm:t>
        <a:bodyPr/>
        <a:lstStyle/>
        <a:p>
          <a:r>
            <a:rPr lang="es-MX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para </a:t>
          </a:r>
          <a:r>
            <a:rPr lang="es-MX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las Cajas de Compensación</a:t>
          </a:r>
          <a:endParaRPr lang="es-CO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5D5053C-3197-4503-8D75-41E97E514133}" type="parTrans" cxnId="{D79C7A06-ACA9-4274-A9B9-4B316307F758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57E551B-7F5D-4C57-BEFE-861D577A0B1D}" type="sibTrans" cxnId="{D79C7A06-ACA9-4274-A9B9-4B316307F758}">
      <dgm:prSet/>
      <dgm:spPr/>
      <dgm:t>
        <a:bodyPr/>
        <a:lstStyle/>
        <a:p>
          <a:endParaRPr lang="es-CO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0042F94-AFB4-48F4-B25D-F81025097349}" type="pres">
      <dgm:prSet presAssocID="{2001879F-441B-4D46-B784-CAEB930F6733}" presName="linearFlow" presStyleCnt="0">
        <dgm:presLayoutVars>
          <dgm:dir/>
          <dgm:resizeHandles val="exact"/>
        </dgm:presLayoutVars>
      </dgm:prSet>
      <dgm:spPr/>
    </dgm:pt>
    <dgm:pt modelId="{39B130C6-55ED-47D7-9718-C6F044AD4E33}" type="pres">
      <dgm:prSet presAssocID="{4E205474-7553-4850-B880-D84E0D729458}" presName="composite" presStyleCnt="0"/>
      <dgm:spPr/>
    </dgm:pt>
    <dgm:pt modelId="{5335479E-69FB-4381-8CEB-7462B339E335}" type="pres">
      <dgm:prSet presAssocID="{4E205474-7553-4850-B880-D84E0D729458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solidFill>
            <a:srgbClr val="671C34"/>
          </a:solidFill>
        </a:ln>
      </dgm:spPr>
    </dgm:pt>
    <dgm:pt modelId="{57168408-268C-4868-AB26-669C15A8A203}" type="pres">
      <dgm:prSet presAssocID="{4E205474-7553-4850-B880-D84E0D729458}" presName="txShp" presStyleLbl="node1" presStyleIdx="0" presStyleCnt="5" custLinFactNeighborX="476" custLinFactNeighborY="174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FB43FB-696D-4598-A4F0-9FC28A81D251}" type="pres">
      <dgm:prSet presAssocID="{FF57D081-8382-49DC-9FA7-43897F296ACD}" presName="spacing" presStyleCnt="0"/>
      <dgm:spPr/>
    </dgm:pt>
    <dgm:pt modelId="{D21BA06D-B04D-4F6F-AF97-9B650EE9E602}" type="pres">
      <dgm:prSet presAssocID="{AD7C0BF1-3E7C-4A2D-A6B6-ABFAF904F4E0}" presName="composite" presStyleCnt="0"/>
      <dgm:spPr/>
    </dgm:pt>
    <dgm:pt modelId="{037C8386-D7B0-45CF-A5D1-CBC24A7640EF}" type="pres">
      <dgm:prSet presAssocID="{AD7C0BF1-3E7C-4A2D-A6B6-ABFAF904F4E0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rgbClr val="671C34"/>
          </a:solidFill>
        </a:ln>
      </dgm:spPr>
    </dgm:pt>
    <dgm:pt modelId="{B185FA25-CF4C-42C8-869D-A9621DEBAA10}" type="pres">
      <dgm:prSet presAssocID="{AD7C0BF1-3E7C-4A2D-A6B6-ABFAF904F4E0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F52434-124E-4D7F-993A-30DB81CD86EC}" type="pres">
      <dgm:prSet presAssocID="{9D682AAA-6C4B-44FB-9B9D-71010760E2EF}" presName="spacing" presStyleCnt="0"/>
      <dgm:spPr/>
    </dgm:pt>
    <dgm:pt modelId="{7A11989E-04AE-411B-8D7F-B0B0DF425397}" type="pres">
      <dgm:prSet presAssocID="{9D2255BA-B8E0-4643-A59B-769E7D44C697}" presName="composite" presStyleCnt="0"/>
      <dgm:spPr/>
    </dgm:pt>
    <dgm:pt modelId="{D7FB4A3B-473E-43F0-A642-B34A4DAE9EC8}" type="pres">
      <dgm:prSet presAssocID="{9D2255BA-B8E0-4643-A59B-769E7D44C697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rgbClr val="671C34"/>
          </a:solidFill>
        </a:ln>
      </dgm:spPr>
    </dgm:pt>
    <dgm:pt modelId="{CCDF15B5-DAA7-4991-9A9F-E296AAEC44ED}" type="pres">
      <dgm:prSet presAssocID="{9D2255BA-B8E0-4643-A59B-769E7D44C697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E3F9A6-E334-46EE-AAC6-8D31EC2A8B07}" type="pres">
      <dgm:prSet presAssocID="{4CCADF85-670F-4F15-BBD9-E7CBE2E5DD61}" presName="spacing" presStyleCnt="0"/>
      <dgm:spPr/>
    </dgm:pt>
    <dgm:pt modelId="{E1650528-E279-4595-80F2-3C6708E8B117}" type="pres">
      <dgm:prSet presAssocID="{B86D6751-082A-4B25-B559-BC4E71927B7F}" presName="composite" presStyleCnt="0"/>
      <dgm:spPr/>
    </dgm:pt>
    <dgm:pt modelId="{6B7AC6BA-0FC9-40AD-AA41-C3088ED0D364}" type="pres">
      <dgm:prSet presAssocID="{B86D6751-082A-4B25-B559-BC4E71927B7F}" presName="imgShp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solidFill>
            <a:srgbClr val="671C34"/>
          </a:solidFill>
        </a:ln>
      </dgm:spPr>
    </dgm:pt>
    <dgm:pt modelId="{F4061E2C-973D-44C8-B2B9-C90988B653F6}" type="pres">
      <dgm:prSet presAssocID="{B86D6751-082A-4B25-B559-BC4E71927B7F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C9014F-C840-4D1B-B296-4F09EA37C704}" type="pres">
      <dgm:prSet presAssocID="{8B805C4F-8E39-4176-8F1C-31076B44696B}" presName="spacing" presStyleCnt="0"/>
      <dgm:spPr/>
    </dgm:pt>
    <dgm:pt modelId="{2B61AAFD-FC2C-480A-BF9F-C89ABADF1FB4}" type="pres">
      <dgm:prSet presAssocID="{E45AEAFA-7B73-48AE-91FF-733F6A5E5531}" presName="composite" presStyleCnt="0"/>
      <dgm:spPr/>
    </dgm:pt>
    <dgm:pt modelId="{B623858C-3AEF-4E78-A9E9-5EF83BC95936}" type="pres">
      <dgm:prSet presAssocID="{E45AEAFA-7B73-48AE-91FF-733F6A5E5531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solidFill>
            <a:srgbClr val="671C34"/>
          </a:solidFill>
        </a:ln>
      </dgm:spPr>
    </dgm:pt>
    <dgm:pt modelId="{28FC198F-8E71-4790-8462-884BF0A1A2E6}" type="pres">
      <dgm:prSet presAssocID="{E45AEAFA-7B73-48AE-91FF-733F6A5E5531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0A3936D-18E6-4F29-A45C-5254EB12B725}" srcId="{2001879F-441B-4D46-B784-CAEB930F6733}" destId="{B86D6751-082A-4B25-B559-BC4E71927B7F}" srcOrd="3" destOrd="0" parTransId="{7325EA3A-EAB4-41D6-B6ED-2373434B02DF}" sibTransId="{8B805C4F-8E39-4176-8F1C-31076B44696B}"/>
    <dgm:cxn modelId="{51A43136-2D4B-4D1D-A524-753B0AB8DE30}" srcId="{2001879F-441B-4D46-B784-CAEB930F6733}" destId="{4E205474-7553-4850-B880-D84E0D729458}" srcOrd="0" destOrd="0" parTransId="{0BCD12B3-126B-4BB5-9134-F5217BB3C0E1}" sibTransId="{FF57D081-8382-49DC-9FA7-43897F296ACD}"/>
    <dgm:cxn modelId="{B6154741-644C-4E34-940B-4BEA0A689235}" type="presOf" srcId="{B86D6751-082A-4B25-B559-BC4E71927B7F}" destId="{F4061E2C-973D-44C8-B2B9-C90988B653F6}" srcOrd="0" destOrd="0" presId="urn:microsoft.com/office/officeart/2005/8/layout/vList3"/>
    <dgm:cxn modelId="{5AB1717B-733A-4CB5-B5E5-C31543238933}" type="presOf" srcId="{E45AEAFA-7B73-48AE-91FF-733F6A5E5531}" destId="{28FC198F-8E71-4790-8462-884BF0A1A2E6}" srcOrd="0" destOrd="0" presId="urn:microsoft.com/office/officeart/2005/8/layout/vList3"/>
    <dgm:cxn modelId="{DFEDEE25-A5ED-449E-A826-E14127C1E154}" srcId="{2001879F-441B-4D46-B784-CAEB930F6733}" destId="{AD7C0BF1-3E7C-4A2D-A6B6-ABFAF904F4E0}" srcOrd="1" destOrd="0" parTransId="{C7EC360B-64EB-4BDE-9003-2D317F66DC2B}" sibTransId="{9D682AAA-6C4B-44FB-9B9D-71010760E2EF}"/>
    <dgm:cxn modelId="{6E85933A-1492-4FCD-A4E5-003525F42AAE}" type="presOf" srcId="{2001879F-441B-4D46-B784-CAEB930F6733}" destId="{60042F94-AFB4-48F4-B25D-F81025097349}" srcOrd="0" destOrd="0" presId="urn:microsoft.com/office/officeart/2005/8/layout/vList3"/>
    <dgm:cxn modelId="{BB903918-3114-48F5-A0C5-F237DA24F7D8}" srcId="{2001879F-441B-4D46-B784-CAEB930F6733}" destId="{9D2255BA-B8E0-4643-A59B-769E7D44C697}" srcOrd="2" destOrd="0" parTransId="{7585F1B1-254F-4407-9046-C42FD92B861F}" sibTransId="{4CCADF85-670F-4F15-BBD9-E7CBE2E5DD61}"/>
    <dgm:cxn modelId="{7447FFE8-6111-4C4D-99D9-66C03EC597DA}" type="presOf" srcId="{4E205474-7553-4850-B880-D84E0D729458}" destId="{57168408-268C-4868-AB26-669C15A8A203}" srcOrd="0" destOrd="0" presId="urn:microsoft.com/office/officeart/2005/8/layout/vList3"/>
    <dgm:cxn modelId="{F53FE6AC-06BE-42ED-8916-072A0C2320CE}" type="presOf" srcId="{9D2255BA-B8E0-4643-A59B-769E7D44C697}" destId="{CCDF15B5-DAA7-4991-9A9F-E296AAEC44ED}" srcOrd="0" destOrd="0" presId="urn:microsoft.com/office/officeart/2005/8/layout/vList3"/>
    <dgm:cxn modelId="{C78E7556-64AB-4B10-BE6E-635D8E5607DD}" type="presOf" srcId="{AD7C0BF1-3E7C-4A2D-A6B6-ABFAF904F4E0}" destId="{B185FA25-CF4C-42C8-869D-A9621DEBAA10}" srcOrd="0" destOrd="0" presId="urn:microsoft.com/office/officeart/2005/8/layout/vList3"/>
    <dgm:cxn modelId="{D79C7A06-ACA9-4274-A9B9-4B316307F758}" srcId="{2001879F-441B-4D46-B784-CAEB930F6733}" destId="{E45AEAFA-7B73-48AE-91FF-733F6A5E5531}" srcOrd="4" destOrd="0" parTransId="{E5D5053C-3197-4503-8D75-41E97E514133}" sibTransId="{157E551B-7F5D-4C57-BEFE-861D577A0B1D}"/>
    <dgm:cxn modelId="{F4F17313-D5F7-477E-A495-B8A012EBEA82}" type="presParOf" srcId="{60042F94-AFB4-48F4-B25D-F81025097349}" destId="{39B130C6-55ED-47D7-9718-C6F044AD4E33}" srcOrd="0" destOrd="0" presId="urn:microsoft.com/office/officeart/2005/8/layout/vList3"/>
    <dgm:cxn modelId="{45C1E4B5-D554-43EE-AC82-A990A7AAA9C7}" type="presParOf" srcId="{39B130C6-55ED-47D7-9718-C6F044AD4E33}" destId="{5335479E-69FB-4381-8CEB-7462B339E335}" srcOrd="0" destOrd="0" presId="urn:microsoft.com/office/officeart/2005/8/layout/vList3"/>
    <dgm:cxn modelId="{E172826E-BCE7-40FE-9192-141B3BB7150B}" type="presParOf" srcId="{39B130C6-55ED-47D7-9718-C6F044AD4E33}" destId="{57168408-268C-4868-AB26-669C15A8A203}" srcOrd="1" destOrd="0" presId="urn:microsoft.com/office/officeart/2005/8/layout/vList3"/>
    <dgm:cxn modelId="{8C3B77D6-2F62-4BDB-A134-DC25CC66527E}" type="presParOf" srcId="{60042F94-AFB4-48F4-B25D-F81025097349}" destId="{8FFB43FB-696D-4598-A4F0-9FC28A81D251}" srcOrd="1" destOrd="0" presId="urn:microsoft.com/office/officeart/2005/8/layout/vList3"/>
    <dgm:cxn modelId="{0DBA7418-9D96-4717-B227-831CE49D8747}" type="presParOf" srcId="{60042F94-AFB4-48F4-B25D-F81025097349}" destId="{D21BA06D-B04D-4F6F-AF97-9B650EE9E602}" srcOrd="2" destOrd="0" presId="urn:microsoft.com/office/officeart/2005/8/layout/vList3"/>
    <dgm:cxn modelId="{AAB152DB-C51A-4D24-87CE-E4C7A176EA83}" type="presParOf" srcId="{D21BA06D-B04D-4F6F-AF97-9B650EE9E602}" destId="{037C8386-D7B0-45CF-A5D1-CBC24A7640EF}" srcOrd="0" destOrd="0" presId="urn:microsoft.com/office/officeart/2005/8/layout/vList3"/>
    <dgm:cxn modelId="{501CC611-2920-4E8E-9AED-C34910B25E9C}" type="presParOf" srcId="{D21BA06D-B04D-4F6F-AF97-9B650EE9E602}" destId="{B185FA25-CF4C-42C8-869D-A9621DEBAA10}" srcOrd="1" destOrd="0" presId="urn:microsoft.com/office/officeart/2005/8/layout/vList3"/>
    <dgm:cxn modelId="{AC2F7E18-4766-43C7-B680-202C660495C4}" type="presParOf" srcId="{60042F94-AFB4-48F4-B25D-F81025097349}" destId="{B2F52434-124E-4D7F-993A-30DB81CD86EC}" srcOrd="3" destOrd="0" presId="urn:microsoft.com/office/officeart/2005/8/layout/vList3"/>
    <dgm:cxn modelId="{E7E885B1-870A-4FE2-BFEA-28D9C43BA974}" type="presParOf" srcId="{60042F94-AFB4-48F4-B25D-F81025097349}" destId="{7A11989E-04AE-411B-8D7F-B0B0DF425397}" srcOrd="4" destOrd="0" presId="urn:microsoft.com/office/officeart/2005/8/layout/vList3"/>
    <dgm:cxn modelId="{51F31523-C274-44B3-A219-F581AFDF0A0B}" type="presParOf" srcId="{7A11989E-04AE-411B-8D7F-B0B0DF425397}" destId="{D7FB4A3B-473E-43F0-A642-B34A4DAE9EC8}" srcOrd="0" destOrd="0" presId="urn:microsoft.com/office/officeart/2005/8/layout/vList3"/>
    <dgm:cxn modelId="{D5ED9FF9-3005-4C4F-B7CD-CDD20FC590DD}" type="presParOf" srcId="{7A11989E-04AE-411B-8D7F-B0B0DF425397}" destId="{CCDF15B5-DAA7-4991-9A9F-E296AAEC44ED}" srcOrd="1" destOrd="0" presId="urn:microsoft.com/office/officeart/2005/8/layout/vList3"/>
    <dgm:cxn modelId="{146B30A0-F180-48D8-B1FC-2B64C594CEB5}" type="presParOf" srcId="{60042F94-AFB4-48F4-B25D-F81025097349}" destId="{11E3F9A6-E334-46EE-AAC6-8D31EC2A8B07}" srcOrd="5" destOrd="0" presId="urn:microsoft.com/office/officeart/2005/8/layout/vList3"/>
    <dgm:cxn modelId="{9559917F-F7EF-4C24-B113-A7ABB342CA0A}" type="presParOf" srcId="{60042F94-AFB4-48F4-B25D-F81025097349}" destId="{E1650528-E279-4595-80F2-3C6708E8B117}" srcOrd="6" destOrd="0" presId="urn:microsoft.com/office/officeart/2005/8/layout/vList3"/>
    <dgm:cxn modelId="{4E249A3A-8D52-40E6-B5A9-A6795890C8C6}" type="presParOf" srcId="{E1650528-E279-4595-80F2-3C6708E8B117}" destId="{6B7AC6BA-0FC9-40AD-AA41-C3088ED0D364}" srcOrd="0" destOrd="0" presId="urn:microsoft.com/office/officeart/2005/8/layout/vList3"/>
    <dgm:cxn modelId="{3290B8AE-D6BF-4E1F-88AB-EF1EC4F09722}" type="presParOf" srcId="{E1650528-E279-4595-80F2-3C6708E8B117}" destId="{F4061E2C-973D-44C8-B2B9-C90988B653F6}" srcOrd="1" destOrd="0" presId="urn:microsoft.com/office/officeart/2005/8/layout/vList3"/>
    <dgm:cxn modelId="{9C5D7EB7-F849-4361-B0A2-4A2BDAAF87CB}" type="presParOf" srcId="{60042F94-AFB4-48F4-B25D-F81025097349}" destId="{40C9014F-C840-4D1B-B296-4F09EA37C704}" srcOrd="7" destOrd="0" presId="urn:microsoft.com/office/officeart/2005/8/layout/vList3"/>
    <dgm:cxn modelId="{55CA535B-338F-4A90-B25B-CA8A2F4CE2EB}" type="presParOf" srcId="{60042F94-AFB4-48F4-B25D-F81025097349}" destId="{2B61AAFD-FC2C-480A-BF9F-C89ABADF1FB4}" srcOrd="8" destOrd="0" presId="urn:microsoft.com/office/officeart/2005/8/layout/vList3"/>
    <dgm:cxn modelId="{A9D4F535-21E0-42D8-8DCE-FFE29D3528C9}" type="presParOf" srcId="{2B61AAFD-FC2C-480A-BF9F-C89ABADF1FB4}" destId="{B623858C-3AEF-4E78-A9E9-5EF83BC95936}" srcOrd="0" destOrd="0" presId="urn:microsoft.com/office/officeart/2005/8/layout/vList3"/>
    <dgm:cxn modelId="{E148B9D8-826E-4500-9B1F-FE230E1D8169}" type="presParOf" srcId="{2B61AAFD-FC2C-480A-BF9F-C89ABADF1FB4}" destId="{28FC198F-8E71-4790-8462-884BF0A1A2E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6CA2A-C57E-4891-99E7-CEF0706DC5BC}">
      <dsp:nvSpPr>
        <dsp:cNvPr id="0" name=""/>
        <dsp:cNvSpPr/>
      </dsp:nvSpPr>
      <dsp:spPr>
        <a:xfrm>
          <a:off x="0" y="81008"/>
          <a:ext cx="6480720" cy="405045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F3D299-CFAB-4711-9E02-85BA9330AE83}">
      <dsp:nvSpPr>
        <dsp:cNvPr id="0" name=""/>
        <dsp:cNvSpPr/>
      </dsp:nvSpPr>
      <dsp:spPr>
        <a:xfrm>
          <a:off x="823051" y="2876629"/>
          <a:ext cx="168498" cy="1684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AC0CE9-514D-41CF-B886-3620C06D5A72}">
      <dsp:nvSpPr>
        <dsp:cNvPr id="0" name=""/>
        <dsp:cNvSpPr/>
      </dsp:nvSpPr>
      <dsp:spPr>
        <a:xfrm>
          <a:off x="907300" y="2960878"/>
          <a:ext cx="1510007" cy="1170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84" tIns="0" rIns="0" bIns="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000" kern="1200" dirty="0" smtClean="0"/>
            <a:t>2001</a:t>
          </a:r>
          <a:endParaRPr lang="es-ES" sz="4000" kern="1200" dirty="0"/>
        </a:p>
      </dsp:txBody>
      <dsp:txXfrm>
        <a:off x="907300" y="2960878"/>
        <a:ext cx="1510007" cy="1170580"/>
      </dsp:txXfrm>
    </dsp:sp>
    <dsp:sp modelId="{B504BBA2-266C-496D-8737-E8D8FF857C26}">
      <dsp:nvSpPr>
        <dsp:cNvPr id="0" name=""/>
        <dsp:cNvSpPr/>
      </dsp:nvSpPr>
      <dsp:spPr>
        <a:xfrm>
          <a:off x="2310376" y="1775716"/>
          <a:ext cx="304593" cy="304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8E294-4B24-42E2-A2EC-5C36B1A23015}">
      <dsp:nvSpPr>
        <dsp:cNvPr id="0" name=""/>
        <dsp:cNvSpPr/>
      </dsp:nvSpPr>
      <dsp:spPr>
        <a:xfrm>
          <a:off x="2462673" y="1928013"/>
          <a:ext cx="1555372" cy="2203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98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Trabajo participativo, sin presupuesto alguno asignado, de motivación propia liderado por GLARP- T.O </a:t>
          </a:r>
          <a:r>
            <a:rPr lang="es-ES" sz="1300" kern="1200" dirty="0" err="1" smtClean="0"/>
            <a:t>Jeaneth</a:t>
          </a:r>
          <a:r>
            <a:rPr lang="es-ES" sz="1300" kern="1200" dirty="0" smtClean="0"/>
            <a:t> Bernal, Equipos de terapeutas ocupacionales de todas las ARP</a:t>
          </a:r>
          <a:endParaRPr lang="es-ES" sz="1300" kern="1200" dirty="0"/>
        </a:p>
      </dsp:txBody>
      <dsp:txXfrm>
        <a:off x="2462673" y="1928013"/>
        <a:ext cx="1555372" cy="2203444"/>
      </dsp:txXfrm>
    </dsp:sp>
    <dsp:sp modelId="{B05DDEF5-44DE-4644-8353-3D5940B78A86}">
      <dsp:nvSpPr>
        <dsp:cNvPr id="0" name=""/>
        <dsp:cNvSpPr/>
      </dsp:nvSpPr>
      <dsp:spPr>
        <a:xfrm>
          <a:off x="4099055" y="1105772"/>
          <a:ext cx="421246" cy="421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0A5CC4-86AE-4A1D-9FA4-43F7A6EEC08E}">
      <dsp:nvSpPr>
        <dsp:cNvPr id="0" name=""/>
        <dsp:cNvSpPr/>
      </dsp:nvSpPr>
      <dsp:spPr>
        <a:xfrm>
          <a:off x="4460736" y="1620183"/>
          <a:ext cx="1814404" cy="1572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210" tIns="0" rIns="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Nueva versión ajustada en el año 2004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 smtClean="0"/>
            <a:t>Equipos de terapeutas ocupacionales y algunos profesionales de rehabilitación de ARP- liderado por la Dirección de Riesgos Profesionales</a:t>
          </a:r>
          <a:endParaRPr lang="es-ES" sz="1300" kern="1200" dirty="0"/>
        </a:p>
      </dsp:txBody>
      <dsp:txXfrm>
        <a:off x="4460736" y="1620183"/>
        <a:ext cx="1814404" cy="15729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4A3F8-3F62-44B9-86B6-FF90B1C93CF1}">
      <dsp:nvSpPr>
        <dsp:cNvPr id="0" name=""/>
        <dsp:cNvSpPr/>
      </dsp:nvSpPr>
      <dsp:spPr>
        <a:xfrm>
          <a:off x="430098" y="0"/>
          <a:ext cx="5789443" cy="361840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83849-56DD-469F-A000-A16356AC89F8}">
      <dsp:nvSpPr>
        <dsp:cNvPr id="0" name=""/>
        <dsp:cNvSpPr/>
      </dsp:nvSpPr>
      <dsp:spPr>
        <a:xfrm>
          <a:off x="1165358" y="2497421"/>
          <a:ext cx="150525" cy="1505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653876-5FE9-4E67-9B7E-A5FDE367B708}">
      <dsp:nvSpPr>
        <dsp:cNvPr id="0" name=""/>
        <dsp:cNvSpPr/>
      </dsp:nvSpPr>
      <dsp:spPr>
        <a:xfrm>
          <a:off x="1026112" y="2955014"/>
          <a:ext cx="1348940" cy="574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60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2004- 2010</a:t>
          </a:r>
          <a:endParaRPr lang="es-ES" sz="2800" kern="1200" dirty="0"/>
        </a:p>
      </dsp:txBody>
      <dsp:txXfrm>
        <a:off x="1026112" y="2955014"/>
        <a:ext cx="1348940" cy="574465"/>
      </dsp:txXfrm>
    </dsp:sp>
    <dsp:sp modelId="{0EC24335-C905-4EFC-B682-F88FF5531124}">
      <dsp:nvSpPr>
        <dsp:cNvPr id="0" name=""/>
        <dsp:cNvSpPr/>
      </dsp:nvSpPr>
      <dsp:spPr>
        <a:xfrm>
          <a:off x="2494035" y="1513939"/>
          <a:ext cx="272103" cy="272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4E6C9-2298-47BF-B695-5701F2ABFC7F}">
      <dsp:nvSpPr>
        <dsp:cNvPr id="0" name=""/>
        <dsp:cNvSpPr/>
      </dsp:nvSpPr>
      <dsp:spPr>
        <a:xfrm>
          <a:off x="2630087" y="1649991"/>
          <a:ext cx="1389466" cy="1968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182" tIns="0" rIns="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Proceso convocado por Dirección de Riesgos, en cabeza de la T.F de Gloria Maldonado, quien convoco a un grupo muy amplio de los profesionales de rehabilitación, muchos del 2001-2004 para esta actualización</a:t>
          </a:r>
          <a:endParaRPr lang="es-ES" sz="1200" kern="1200" dirty="0"/>
        </a:p>
      </dsp:txBody>
      <dsp:txXfrm>
        <a:off x="2630087" y="1649991"/>
        <a:ext cx="1389466" cy="1968410"/>
      </dsp:txXfrm>
    </dsp:sp>
    <dsp:sp modelId="{FA0A79EA-CF1A-410D-B26A-2F4B1EF8992A}">
      <dsp:nvSpPr>
        <dsp:cNvPr id="0" name=""/>
        <dsp:cNvSpPr/>
      </dsp:nvSpPr>
      <dsp:spPr>
        <a:xfrm>
          <a:off x="4091921" y="915455"/>
          <a:ext cx="376313" cy="3763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3FE7DF-2304-4A43-BE60-D4847FFDA0F1}">
      <dsp:nvSpPr>
        <dsp:cNvPr id="0" name=""/>
        <dsp:cNvSpPr/>
      </dsp:nvSpPr>
      <dsp:spPr>
        <a:xfrm rot="10800000" flipV="1">
          <a:off x="3718616" y="131495"/>
          <a:ext cx="1526870" cy="67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401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Único estudio realizado en el 2013- tesis de maestría en Discapacidad e Inclusión Social</a:t>
          </a:r>
          <a:endParaRPr lang="es-ES" sz="1400" kern="1200" dirty="0"/>
        </a:p>
      </dsp:txBody>
      <dsp:txXfrm rot="-10800000">
        <a:off x="3718616" y="131495"/>
        <a:ext cx="1526870" cy="6785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168408-268C-4868-AB26-669C15A8A203}">
      <dsp:nvSpPr>
        <dsp:cNvPr id="0" name=""/>
        <dsp:cNvSpPr/>
      </dsp:nvSpPr>
      <dsp:spPr>
        <a:xfrm rot="10800000">
          <a:off x="972841" y="86369"/>
          <a:ext cx="3319080" cy="48413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490" tIns="30480" rIns="56896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8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</a:t>
          </a:r>
          <a:r>
            <a:rPr lang="es-CO" sz="8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para población general</a:t>
          </a:r>
        </a:p>
      </dsp:txBody>
      <dsp:txXfrm rot="10800000">
        <a:off x="1093874" y="86369"/>
        <a:ext cx="3198047" cy="484134"/>
      </dsp:txXfrm>
    </dsp:sp>
    <dsp:sp modelId="{5335479E-69FB-4381-8CEB-7462B339E335}">
      <dsp:nvSpPr>
        <dsp:cNvPr id="0" name=""/>
        <dsp:cNvSpPr/>
      </dsp:nvSpPr>
      <dsp:spPr>
        <a:xfrm>
          <a:off x="714975" y="1994"/>
          <a:ext cx="484134" cy="48413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5FA25-CF4C-42C8-869D-A9621DEBAA10}">
      <dsp:nvSpPr>
        <dsp:cNvPr id="0" name=""/>
        <dsp:cNvSpPr/>
      </dsp:nvSpPr>
      <dsp:spPr>
        <a:xfrm rot="10800000">
          <a:off x="957042" y="630646"/>
          <a:ext cx="3319080" cy="48413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490" tIns="30480" rIns="56896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</a:t>
          </a:r>
          <a:r>
            <a:rPr lang="es-MX" sz="8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para los Empleadores</a:t>
          </a:r>
          <a:endParaRPr lang="es-CO" sz="8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1078075" y="630646"/>
        <a:ext cx="3198047" cy="484134"/>
      </dsp:txXfrm>
    </dsp:sp>
    <dsp:sp modelId="{037C8386-D7B0-45CF-A5D1-CBC24A7640EF}">
      <dsp:nvSpPr>
        <dsp:cNvPr id="0" name=""/>
        <dsp:cNvSpPr/>
      </dsp:nvSpPr>
      <dsp:spPr>
        <a:xfrm>
          <a:off x="714975" y="630646"/>
          <a:ext cx="484134" cy="48413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DF15B5-DAA7-4991-9A9F-E296AAEC44ED}">
      <dsp:nvSpPr>
        <dsp:cNvPr id="0" name=""/>
        <dsp:cNvSpPr/>
      </dsp:nvSpPr>
      <dsp:spPr>
        <a:xfrm rot="10800000">
          <a:off x="957042" y="1259298"/>
          <a:ext cx="3319080" cy="48413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490" tIns="30480" rIns="56896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para las </a:t>
          </a:r>
          <a:r>
            <a:rPr lang="es-MX" sz="8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Empresas Promotoras de</a:t>
          </a:r>
          <a:endParaRPr lang="es-CO" sz="8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Salud e Instituciones Prestadoras de Salud</a:t>
          </a:r>
          <a:endParaRPr lang="es-CO" sz="8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1078075" y="1259298"/>
        <a:ext cx="3198047" cy="484134"/>
      </dsp:txXfrm>
    </dsp:sp>
    <dsp:sp modelId="{D7FB4A3B-473E-43F0-A642-B34A4DAE9EC8}">
      <dsp:nvSpPr>
        <dsp:cNvPr id="0" name=""/>
        <dsp:cNvSpPr/>
      </dsp:nvSpPr>
      <dsp:spPr>
        <a:xfrm>
          <a:off x="714975" y="1259298"/>
          <a:ext cx="484134" cy="48413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061E2C-973D-44C8-B2B9-C90988B653F6}">
      <dsp:nvSpPr>
        <dsp:cNvPr id="0" name=""/>
        <dsp:cNvSpPr/>
      </dsp:nvSpPr>
      <dsp:spPr>
        <a:xfrm rot="10800000">
          <a:off x="957042" y="1887950"/>
          <a:ext cx="3319080" cy="48413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490" tIns="30480" rIns="56896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para las </a:t>
          </a:r>
          <a:r>
            <a:rPr lang="es-MX" sz="8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Administradoras de Riesgos Laborales</a:t>
          </a:r>
          <a:endParaRPr lang="es-CO" sz="8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1078075" y="1887950"/>
        <a:ext cx="3198047" cy="484134"/>
      </dsp:txXfrm>
    </dsp:sp>
    <dsp:sp modelId="{6B7AC6BA-0FC9-40AD-AA41-C3088ED0D364}">
      <dsp:nvSpPr>
        <dsp:cNvPr id="0" name=""/>
        <dsp:cNvSpPr/>
      </dsp:nvSpPr>
      <dsp:spPr>
        <a:xfrm>
          <a:off x="714975" y="1887950"/>
          <a:ext cx="484134" cy="484134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FC198F-8E71-4790-8462-884BF0A1A2E6}">
      <dsp:nvSpPr>
        <dsp:cNvPr id="0" name=""/>
        <dsp:cNvSpPr/>
      </dsp:nvSpPr>
      <dsp:spPr>
        <a:xfrm rot="10800000">
          <a:off x="957042" y="2516602"/>
          <a:ext cx="3319080" cy="48413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490" tIns="30480" rIns="56896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8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Guía de Rehabilitación y Reincorporación Ocupacional para </a:t>
          </a:r>
          <a:r>
            <a:rPr lang="es-MX" sz="800" b="1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las Cajas de Compensación</a:t>
          </a:r>
          <a:endParaRPr lang="es-CO" sz="8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1078075" y="2516602"/>
        <a:ext cx="3198047" cy="484134"/>
      </dsp:txXfrm>
    </dsp:sp>
    <dsp:sp modelId="{B623858C-3AEF-4E78-A9E9-5EF83BC95936}">
      <dsp:nvSpPr>
        <dsp:cNvPr id="0" name=""/>
        <dsp:cNvSpPr/>
      </dsp:nvSpPr>
      <dsp:spPr>
        <a:xfrm>
          <a:off x="714975" y="2516602"/>
          <a:ext cx="484134" cy="484134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rgbClr val="671C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7A361-2F3C-40BC-A158-3887D1A90FA0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18D1A-0308-4C30-BEF3-55A198D316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CO" altLang="es-CO" smtClean="0"/>
          </a:p>
        </p:txBody>
      </p:sp>
      <p:sp>
        <p:nvSpPr>
          <p:cNvPr id="14340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6FBD099-A5EC-411A-8E81-1EC8E8378F6D}" type="slidenum">
              <a:rPr lang="es-ES_tradnl" altLang="es-CO" sz="1200" smtClean="0"/>
              <a:pPr/>
              <a:t>6</a:t>
            </a:fld>
            <a:endParaRPr lang="es-ES_tradnl" altLang="es-CO" sz="1200" smtClean="0"/>
          </a:p>
        </p:txBody>
      </p:sp>
    </p:spTree>
    <p:extLst>
      <p:ext uri="{BB962C8B-B14F-4D97-AF65-F5344CB8AC3E}">
        <p14:creationId xmlns:p14="http://schemas.microsoft.com/office/powerpoint/2010/main" val="1705950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728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618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2938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265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e21923e131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1e21923e131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4868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2593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3158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7686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1819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3d95901f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3d95901f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481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e21923e131_0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g1e21923e131_0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0990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1e21923e131_0_7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g1e21923e131_0_7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7631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69455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81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880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86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7772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27771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79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49E2-CBCF-472F-97D2-D6AD789679E1}" type="datetimeFigureOut">
              <a:rPr lang="es-CO" smtClean="0"/>
              <a:t>11/06/2026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2064-0C42-4CB4-A7A5-04D3FCB34C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296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49E2-CBCF-472F-97D2-D6AD789679E1}" type="datetimeFigureOut">
              <a:rPr lang="es-CO" smtClean="0"/>
              <a:t>11/06/2026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2064-0C42-4CB4-A7A5-04D3FCB34C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1612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49E2-CBCF-472F-97D2-D6AD789679E1}" type="datetimeFigureOut">
              <a:rPr lang="es-CO" smtClean="0"/>
              <a:t>11/06/2026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F2064-0C42-4CB4-A7A5-04D3FCB34C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34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4469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55614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2" y="4814876"/>
            <a:ext cx="1361244" cy="225129"/>
          </a:xfrm>
          <a:prstGeom prst="rect">
            <a:avLst/>
          </a:prstGeom>
        </p:spPr>
      </p:pic>
      <p:sp>
        <p:nvSpPr>
          <p:cNvPr id="9" name="8 CuadroTexto"/>
          <p:cNvSpPr txBox="1"/>
          <p:nvPr userDrawn="1"/>
        </p:nvSpPr>
        <p:spPr>
          <a:xfrm>
            <a:off x="-4444" y="4868350"/>
            <a:ext cx="39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r"/>
            <a:fld id="{1E17D745-DD46-494D-911C-3DFD40081CA5}" type="slidenum">
              <a:rPr lang="es-ES" sz="900" noProof="0" smtClean="0"/>
              <a:pPr lvl="0" algn="r"/>
              <a:t>‹Nº›</a:t>
            </a:fld>
            <a:endParaRPr lang="es-ES" sz="900" noProof="0" dirty="0"/>
          </a:p>
        </p:txBody>
      </p:sp>
      <p:sp>
        <p:nvSpPr>
          <p:cNvPr id="10" name="10 Rectángulo redondeado"/>
          <p:cNvSpPr/>
          <p:nvPr userDrawn="1"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</p:spTree>
    <p:custDataLst>
      <p:tags r:id="rId8"/>
    </p:custDataLst>
    <p:extLst>
      <p:ext uri="{BB962C8B-B14F-4D97-AF65-F5344CB8AC3E}">
        <p14:creationId xmlns:p14="http://schemas.microsoft.com/office/powerpoint/2010/main" val="194959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  <p:sldLayoutId id="2147483713" r:id="rId5"/>
    <p:sldLayoutId id="2147483712" r:id="rId6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</p:spTree>
    <p:custDataLst>
      <p:tags r:id="rId8"/>
    </p:custDataLst>
    <p:extLst>
      <p:ext uri="{BB962C8B-B14F-4D97-AF65-F5344CB8AC3E}">
        <p14:creationId xmlns:p14="http://schemas.microsoft.com/office/powerpoint/2010/main" val="3895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714" r:id="rId3"/>
    <p:sldLayoutId id="2147483715" r:id="rId4"/>
    <p:sldLayoutId id="2147483716" r:id="rId5"/>
    <p:sldLayoutId id="2147483717" r:id="rId6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  <p:extLst>
      <p:ext uri="{BB962C8B-B14F-4D97-AF65-F5344CB8AC3E}">
        <p14:creationId xmlns:p14="http://schemas.microsoft.com/office/powerpoint/2010/main" val="34492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12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2.png"/><Relationship Id="rId7" Type="http://schemas.openxmlformats.org/officeDocument/2006/relationships/image" Target="../media/image28.svg"/><Relationship Id="rId12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2.svg"/><Relationship Id="rId10" Type="http://schemas.openxmlformats.org/officeDocument/2006/relationships/image" Target="../media/image34.png"/><Relationship Id="rId9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8.pn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5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4033670" y="1603985"/>
            <a:ext cx="47703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spc="225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Proyecto </a:t>
            </a:r>
            <a:r>
              <a:rPr lang="es-ES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de norma de Rehabilitación Laboral. Experiencia Colombiana</a:t>
            </a:r>
          </a:p>
          <a:p>
            <a:pPr algn="r"/>
            <a:endParaRPr lang="es-ES" sz="2800" b="1" spc="225" dirty="0">
              <a:solidFill>
                <a:srgbClr val="21B4D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6 Rectángulo"/>
          <p:cNvSpPr/>
          <p:nvPr/>
        </p:nvSpPr>
        <p:spPr>
          <a:xfrm>
            <a:off x="5362681" y="3953175"/>
            <a:ext cx="3584282" cy="571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013" i="1" dirty="0" smtClean="0">
                <a:solidFill>
                  <a:srgbClr val="3CC5E0"/>
                </a:solidFill>
                <a:latin typeface="Arial Narrow" panose="020B0606020202030204" pitchFamily="34" charset="0"/>
              </a:rPr>
              <a:t>Olga Beatriz Guzmán Suárez</a:t>
            </a:r>
            <a:endParaRPr lang="es-ES" sz="1013" i="1" dirty="0">
              <a:solidFill>
                <a:srgbClr val="0769B1"/>
              </a:solidFill>
              <a:latin typeface="Arial Narrow" panose="020B0606020202030204" pitchFamily="34" charset="0"/>
            </a:endParaRPr>
          </a:p>
          <a:p>
            <a:pPr algn="r"/>
            <a:r>
              <a:rPr lang="es-ES" sz="105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Lideresa Grupo de Investigación Ocupación e Inclusión Social Universidad Nacional de Colombia Sede Bogotá</a:t>
            </a:r>
            <a:endParaRPr lang="es-ES" sz="1050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43" y="4626946"/>
            <a:ext cx="3295589" cy="40608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5810250" y="2907012"/>
            <a:ext cx="306848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64096" y="178904"/>
            <a:ext cx="6738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 de norma de Rehabilitación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Laboral: 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Experiencia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Colombiana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73559" y="1918252"/>
            <a:ext cx="4283765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 smtClean="0"/>
              <a:t>CONTEXTO Y ANTECEDENTES NORMATIVOS LEGALES Y TÉCNICOS</a:t>
            </a:r>
          </a:p>
          <a:p>
            <a:endParaRPr lang="es-CO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 smtClean="0"/>
              <a:t>PROCESO DE CO-CONSTRUCCIÓN DEL PROYECTO DE DECRETO</a:t>
            </a:r>
          </a:p>
          <a:p>
            <a:endParaRPr lang="es-CO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/>
              <a:t>PROYECTO DE </a:t>
            </a:r>
            <a:r>
              <a:rPr lang="es-CO" b="1" dirty="0" smtClean="0"/>
              <a:t>DECRETO REHABILITACIÓN LABORAL</a:t>
            </a:r>
          </a:p>
          <a:p>
            <a:endParaRPr lang="es-CO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 smtClean="0"/>
              <a:t>ARTICULACIÓN MANUAL DE CALIFICACIÓN DE PÉRDIDA DE CAPACIDAD LABORAL Y OCUPACIONAL</a:t>
            </a:r>
            <a:endParaRPr lang="es-C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/>
          </a:p>
        </p:txBody>
      </p:sp>
      <p:pic>
        <p:nvPicPr>
          <p:cNvPr id="4" name="Imagen 3" descr="SIDRAblog: Monográfico: &lt;strong&gt;Legislación&lt;/strong&gt; para biblioteca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38" y="1133011"/>
            <a:ext cx="3333750" cy="2857500"/>
          </a:xfrm>
          <a:prstGeom prst="rect">
            <a:avLst/>
          </a:prstGeom>
        </p:spPr>
      </p:pic>
      <p:sp>
        <p:nvSpPr>
          <p:cNvPr id="5" name="AutoShape 2" descr="data:image/png;base64,iVBORw0KGgoAAAANSUhEUgAAAK0AAABRCAYAAACg/yYhAAAgAElEQVR4Xu19B3ic13HtbMPuoi167yBIsDeRYhElqje35yb37yWO02wnsdxLXOVeZMeWS5zEsRPbibskx5IsySqUWMTeCZIA0XvdBmDrO2d+XGIBgU1Pki0GK+EjsPvvX8+dO3PmzFxbEi95wV4x7Nlu/eAoPJKNf+KVTMbFZrPhNxt+57/4Tf/h6cSnv/eCndv8jl+qd8D2woJ25m2xgEpQJvFfAnC1EGyNGhv+c+i/86/5O3C+O/DCgpZoPIvB2BRQLYgmFaT8MKEQtkDrsizsjO/NP8D5OzDzDrxIoE3olE9w0rpaDolDIZtM4jP7tK21QDuF9HmjO4/XOe7ACwtaNZnGZQZkFYwALXBqARcghiOrYIbbYFdvwSB1HrHziJ37DrzAoGVAZcBHCwtPNhEHOOEK4G0rBrRJHJs5HLC884HYPE4v4g68wKCddk4twwo2wTYJuzohQ8N9Mj4+ISXFVeK0Z+LDNIB5ilpQ9sCyyvOv+Tsw+w48B9BOM2SWjzpzGqf1tJHXwmaJRELsDgZaZAqcODZ+T4alf+SUPLrtXonFg3LV+pdLXcVGbEvQmiAN2yddlgsBt4Gug7oW+NFd07+YArT12dQxz17dfCR3OUP9EkFrfFT+SzBafqn1AqDIxRreFcYyaYtg3g/L4Gi7DA2MSH5OpeTl5cpIuEdOtD0lx04+LptXvkaW1t0u8ZhTuoePSSDYK2WFjZKXVQtQYyfYB4Fps7kU+HG4FzYbBgP+tsZLVAlea1CYATQP2nnQzrBgtK9kAgBaWFIH/NNp4DpgMRW5sIh2YMkvx1v2S3PrIXGnJWVyPCZrV22R0sLF0hfsl1/f/wO5/YaXSyX+Pt3WJEdOPiWedIAy4ZYFNVdIXeUyABd8g82jFp2+sAGmRZPxWHhPQUuOd96duJzBaq7tApZ22opO34yEJJJRBS4xFAiMSCA8Cr/UKdlZeeL1ZOJzMAGYx7uH9sjuA0+IyxuVoqJ0GRsek8K8BllUf610DQaks+uE1FcXSEluoezav0vCsUHxZkVlPBiQ8UCarFt1qxTkNko86hG3yyGh8UEZHRsGRh2Sk50r6d5MicQS4nJ6UxIT86zD5Q7cSwYts1oiDKgS0t3TLh1dzZKV5ZJYLI7AKiH1dY1SkJePaXxSnjl0n4yG20WcIYDZKV5HlowMRcWWlik2l0tqK0vlTNtBhGBuCQZsUlCaJ8HxbhkPD4rLkSd52ctlzZLbQONmS3dvi3R2H5Hc3AyJTERlYjIuDQ3LJMObB2ufjh+6B3zNW9t50Oo0PJVuVcNLnzIu0diE7DuwXRY0lEma13IJAv6ENJ/ukNWrVkgk7pd9Rx6RqG1IEvagRCdEqkuXwLp2SUvXQUmmhUBzIeCKRSUezpQVS2+UrJw8ae08DKsawRF94nZUyyYEasGxuBw/vl8aG0skPQNjAPTYACx1f29IVi6/ClY+I4Uu47nOW9vLGbgXYWlpWS1NgJUQYOQ+KeGJgBw8vENWrVogjzx+P/xNp9x2wx1y/GSzONNsku1zysHj20QIwDSAM54mRTkVEk0Gpblnt4zDFYhNinhdbvGlVUp1xWqZjMdkaKwdlhXORzQdR8yS1cs3SmdHv/gyMqQGlvnX9/9ECgvzZOmSNXLqZL+sX3MTAA6fV8fVvNDmcgbrJfi006BVyCYsrpUuwuHjuySeHJH+wTMaKG3ZfLv09ftlaGhAyipzpGvghESYTHC4ZDI8LmMjg5Lpc4gnJwk/eFzssSxxgr7ypefLWGBcQpFhSfPYAO4quAAWEEuLi6Svd1CK88slJytfHn30IcnNy5D09EzJ8y2QqvI1sLTwaWeAdt7SXs7ghaWNwX5OT6kqH0x55om4xYna7GQMIHpJGp8xBrsWAEXVLW1dxyQzwycVpUulq2dAguFOSTj7pbuvRQGbTDgkGrE43dz8LInbQ9I/MCT2eA4s9KQUFhQjK2aT0WAPjhWRNCQb7PBzmeItL6mD1XVIZrpPSorKpbX1DD6zS3l5rXjdJaDZsuHPIptmBzVGViPpxO9plhuToiKb5pPnAf1SBzRAGydMp/xAEEmkrEDy8yGD0YKvSuqK703inQig4JEkpvpEEuByRmTQ3yZtnSelsqIG071XAqEQmNNuGQuflMHBLklzTwVIyXTJSM9D0IaIPzmKjNiAeNNKZHxyUPLzi8Vhy8B3+yUyGYQ5p49sl3AoInVVV4gD301Lc+t3+X57azf821WS5S1CwAf+lroF27gGh/E4hTge/E0tA90aK12sCY/5IO2ljlc9fxtASoTy0eqUT/7VCAfpyyYSFmgnowPS0X1aigpqJSujBG4BaK/kmBw8slMKivLV2tFaRuMRiSbGJBIZxfbHpbK6BJZ3FIPBDs7VjiRCHD5vXLq6eiQRzUAQF5PiolK87xK7cwKWOYZAyyNpjgzp6eqThQvWShKUl8PuwiCB1eZgwuQwBPps7arNClAHKLCB4U4JBoNIC1eCecgAYLE/Be1cGbPL4tn9r72IFNCyymBa22pZWIIMtD2MZf/wcTl0ZJfk5ZZLWWkDpvQC0FUHJBINi9uTIa40F0AzIpnZaTIw1C8F+YWy/9A2yclzyuBwFz4HqLEvD7ZNA/0VAWVVVb5UWtuPIvHgkclJDpegDgZ6JPnZ5RIYCcn69VtloCcAK52D70yKC1SZy+mWwaFeKcyvkMqSBrgnbdLT0yUTExOyZvV6uBJ5wKp7lqWddwsuF5RPsQdWWtYKtKgPsKZSugj0ce12cLL9h2VotE2KSyql+VQ3ovdFcrJ5j1RUVEhP94hUV1dLO9yE/KIsOXn6lFSU18nIKKzfeA+Crh7VCzgdXqmtXgR/FmKZcExWLbtGdu97RAqLC8XrzQLn2yQOMA8T4GELfNWSgURFjq9Yutr7YXGX4HvDUl1ZJW3wa3PzM2V0NCi1NYvk2LEmaWxolPb2TqmqrBGfrxCeAtgHtbRTmgVT53O5PLn/xdcxFYhN6VyBUPp/cZg6l9MJ15LZrzimZpGmlh3izYjB0qVLb+8wLCfFMGG1ZsmEVzwuj0zEwMcmwtLb1ws/tVC36eo5AZdhDNvaJTpph3VdJP6xMZmcsMmGdTfL9t0PSF5BNqxwQvoGWwBahFAJGxIR+VJVUSnBEFiHoRAosQVwOWCB83NkZGRAMjKQYRsL4BheDfTyc4uQoAirl9NQuxiP1I0fuDeq4YWrYEvVJvwvfuKXwaUDtFE8ZjzQqYytVm8lJsDDjsjI2ACmbhfopXRpOrVPGpfUyhBI/dGxkExER8XjjiITFpGcnGIZHPDD6lbJmfbTCNbGAX4Eam6H+AO9sOETACWseMQreTnlAFiBgqq2cpWc6donNkcUVFm/DI+1SRI+bZo7XeLjDikrKZIx/5j4kB6WuAcuR7kC1uNxwJ2gkMauMZvLmSn5sMheuB6t7WdglRvAaoTh+zK1XAh3IV8FN/OB2GWAWA3ElD2Yqsuie5AEB2sPy+79fwB4YHHhi44OhwDCSVnYuABTMhILwZjYnOPIig0jnRpUiikroxByWZfkFuRKS/thGfV3S8PCBunsbEEWKw0c7bjkZJRLUX4NLPEApvOVUpS7CFzuAfikJyUHFrRv8KT4QyOSkZkjCVjl2qoycMGHpaqsGpqFKhnFPuKJCADrR8o4CjcgV5yYEei/5mPgOO1uOXbiCFiGdLgbXvjAJMe8snrFZlwZabDp65xPmr10ATwFWtJCpLjoDkxiKo8iRbtLSktzxA2WqbunG887JumZLgmFghpEudMyJDPTI9t3PgFQuuHjNiIY6pPqqlrp6m5VkXdRcalKBifGwRhAH9BQtwT+aCeSBX2yeHEj/E/4x61NcqLpKHxiyBYB3I6ODrAMSQDPDWvfp4xAYV6d5GSWI3XbKQXFaXLg4C5Y3mLZvOlq0Go9ylpkwaKyMHICmbok0szVldUyDIZhdGRSVi+9Gk/IO1UwyYCTL6NVMBUU0w+RLhIF6anV9RZtdv5gLvV7vJfcnvuJQ2I5LXCfPt759meOnbrNhc7BfMcci3/P9R2zT3OOqX+b6559fC2Luoh78GIMhbOWlhfAYCwaC4ETFensaZGevjapb6jE7x3icCXxEwMz0KsSw0qQ/gurGuXJvY9Je8cpKSjIk7q6OrgDsLzYU29vD3zQiKxasQ5TfBj+aQ3Muh0p2XYFZ29fl4wDYJmZPkz7BXA5/GpRY8igdXb0SFa2Sw4f2ylOlw1JhUUIrDJgWV1y/NQu+LIjsnThFlm9ZIMcObUfdFe3ZtJKi0skFI5C/ZUDsU2JHDp6WBYvWi2FvloMSGTNkkxCmH4LFofLl3l45qHMBVpud64WEeahzwZ5KvBnb2NAMPshm2PPfn82wOb63vkAkwr+1GPPHhQq3MdAM8cz183tZu/jxQDoXMew2APWbrEnAR5oDMHUGPxQlxvg6T6DKbtXiktLZHi0D66AH1LEMfCgHlmzfIP09Q1DDJOUokIfLOugTAKkhhsdHOyX8ooiKS4shbXzqw9KKx2NhkCROWGVO2V4BMLwvEJwq2UAYggKrgJk1rLgm6ZLdnYm2IST0jfQDT+4ApYVfm4cLkaOR3w5udIPGsxu80p2jhcMxMPi9AYxGLIhtilC0qIUarIJZTZ8SP0inya5WeX4vtMKHJURmQZt6oNJBef5rJyxnmYb/m0sa+pA4HsEQCzGIJaJkGlrfS7LZYBzPmDOttLcF49BdynVcnIfqVbe7DP12LPPw1wbz4O1e3Odx4VmnRcS0GdBS30sJFcAyglQWftlaKRDausqwdHCT80HSAa75XjTYSi5AnLVhq2SC0s2NDAubgRNgeCgLFxUr1TW5OQ4rKPIkaP7kVgoBM2VBnoLiQgYcic0sWluO/7lVMsR7QKI45LA9E7QuvBFPtjx8XG9WcOjPXAPxmTTxptk3E8XAGCGZW462QH5YxlAPyBVNYVypmOv7D/8BIQ0hQjC1uDcqnBuSHBEo/Cpu2CBq6S+ZoWUFy/A4MRDhRthZchmvvoRDPr9fqmtrdUHHUJ2r6enR8FPH3l0dBQzSK/OKDxPPtQuqNbcbjf0wkVqiTs7O/WzkpISBI0j+n3uz+Px6MH43uDgoL7HB9/e3q7HMcCphMuUk5OD+zGm+yaAuP/y8nIwJhl6TN4bctKnTp0SnjPPraGhAcxKPu7/pLpYvBfcD4HMv7k/HqO4uFj3ZQaWseyBQECam5tl4cKFuj8zcHjNPAaPx+sqKyuDccl9ITF5wX2nqLziyHr5Zf/B7VJWkS1Np/ejNCZL3NAChidCeJgjKvwuKy6XiuJ6aWnukeKChZi6K0FrnUIq9zRuqkuqqkow2uNytGm/TCArlpGepfVfDodbHxz3k5XtAZXl12h/YiIiWQi8SF95PG6AKgbQBmDVUaYDV6SmukZWLbkG4LUAEgrEpb52Lc6jDkwBAr5gKzS8xZA0nsGgGYRr48X+ssWb7gRARiUcngQ33CBD/ZQxbkQoRu1tOu3P2ZtjAPOLX/xCnnnmGfn0pz+t59rU1CRf/epX9W+CkJ99/vOfl7e85S3ymte8Rh/sZz/7WQXMG97wBt3f5z73OX2of/M3fyOHDh2SL33pS/Ke97xH1q5dq59/61vfUuB+9KMfhbBoSD72sY8pGAuQrOF5vO51r1PgPP744/L9739fli9fLt3d3Zh5suWd73ynngcB9IMf/AAzXZ9+j/fl1ltvlWuuuUYHzSc/+Un5i7/4C9mwYYPGBB/+8IcV6DwvAnjNmjXytre9bcYg+PGPfyz/8R//IR/5yEfk6quvPmu1H3nkEfm3f/s3Wbp0KWZZMEcAMa//qquumuFWzWXNL4i+57jBTNBGggjAnpL6BUjTSgj+axem/wR8z7D4cNMKCwpBbY3K6EBUstJLZGH9Wq0icLpAck34AaJToMl68XcUZTMC4GEKB7UVi1EP4FahdlZ2Bqb8TrgIYCVGh5FdqwRgx2EZigHoMa2KYDKDtV8uWGWmfyPhdNU7MAtXCb7W7cT5gdeNJQKQQu7SY+fk5iBwLIFYvA0VDqikwDm5nBlIctSKH0mIzvY+2XDFtdg/qxysc5k9Vf73f/+37Ny5U4FJ0NKSffGLX1Rg0kLt2rVLQZiVlSUf+tCHoH9olE984hMKsje/+c26OwKGVvdv//Zv1eoRBLTMBByt3Xvf+1596Fu3blUr/IEPfEDe9a53yZVXXqnfj2J2oEUjWH72s5/JN7/5TbV0BP673/1uBSatM/fzwQ9+UK644gq1xgQywU8A85g8PvdJoHFbDip+d+/evfKVr3xFXv7yl8tb3/pWPSaByOvkYFqwYIFuzxdngoceekg4mP/pn/5JgUxwP/HEE3ofOCvMFTA+Ryxe9NfOgpb9COgetHc0IQBrBuhsEkPlrC0tCjAFUN6SA182DQAieb9e0t2FOAiUWFq3FQPjYMluGMiR4w2FhuHjwlVAFsztzobF9akf6XWnIbvWLMeaDkppeb709QzLssXrwRCUQ8aIioRwGCIa8MCTo9g+Dr1BJlyKAslwZ8FViQFsiBITUIolQjgm/cUkzm9Ims7skYLCdGTtusFuTABYPolF4W7Ys5B0GJe6mgb411XYZ4YmI+hapgZH/J0gITDvuusunSJPnjwpX/7yl9V6crrdsWOH/PKXv9TptbW1VT+7++67MbtUyRvf+Ea96Z/5zGd0miZo+PrVr34lDzzwgNxzzz2ye/dufeh84JmZmQpGAmzFihVSX1+v723atElBS2D86Ec/UgDR0t53333y93//97odwU/gEaC33367DgAeky8OBFrvv/7rv5Z169appSXgOai4HV/f+c53dBbhPugDP/zwwzpYX/WqV+nM8qlPfUoznHwRtL/5zW/ka1/7mt4Tzg7ve9/75PWvf71adyuAn9tvvmgUXuKG06CF0wmZIh5kDNE+0qyTY3ANYjIS7JBtTz+NUZwpK5etFv9IRFYs3gKvkBQTMk7qC5MiYiAQBajAjQJMFIpb3CgtGrJrAFcMqm+7Mwr6K6kFj8egx1298mqpqViCz1wqlLGARFkMqSlU2upQYHaL0XtAj5eIQ7qoqjMGVmlwa0ZRJfF7ySu0yZ59OzEwMmTdmq0Q3eTDcrnhB+dKNqSTUUqB9ZwwOzhTiiSnqBxaWroAX/jCFxQ4xtIStLSeBO3Pf/5ztY7f+MY31MISeHzAxj0gaDll0z3gi8D6x3/8R7WmTz31FNyXNAUUX/RtaS25H/qKtObXXnutHnvbtm3y3e9+VxYtWiRHjx7V6ZwApSXmPaJ1fPTRR+Wxxx5TS0tAL1u2TAHO4/3VX/0VdBvrFbTvf//7FWTcN18cDAcPHlTrStBydqDFvPHGG3Vw0fV57Wtfq9v+/ve/l1//+tdnQUv/m9f/ile8Qm6++WY9dmoAeon4e06bz6hcYLDEgUOBDEE3Ee9Bnde90A+MQpSdhH/ZiCyTDUmCMu1VEEM0rhgDh2uHtjYhYQhebJhmhrATsAHZ9ZJmo/+IgAvbMh0stpBOz2MoFd996Bdy9cY7xGnLUQ7VDkBpry+AlZkuageCkXZY/tMSG0cCA4FYcVEeoIpERjwbAwDgtvvlZOteGY8M4Dvj8OlaAX4nhD01snbF9dh3EfbNwCuVsrI63JiX8Wn5cH7729/qVMiplmChNaVFIhAJ2v/8z//Uv+k7Etyk9fgA6YvyRStN35HugAlmuD2nXj7wd7zjHeof8kWrRQBw2l+1atWMB0iflsfiMTiYuC19U4KMQNGkCp8SXBBaPk7rBC5BaywtQUv3gJ/TFaAfyu3pT69cuVLfa2lp0ZmEgSEzn7wu7puDjwOMVpizBX1x+sWciehr8xg1NTV/XEurd4AyVvzQr3Q44tLRe1g6+vbBtkFdBWUVZl3JzUHR4qRTVi65ERsymsU/0LJ29hxQcI1D7MIsmDiC0BmsRKoXQCuoBk+7HBY2TbvLUE44CtAeOn6vbFj7akzhjEZN4w8mkoOa+m3rbJM9Bx+HlFHE4yiQEKyGD/ztlg0vB60F3heDJZ7wy+6DT4gv1wWGowOuiGlslyXVZStw7MVwB6g9mCo5P9vkYxojBAEfCEHKB0iLxQBo+/btCkBO0Qw0aCl/+MMfKpAZmd97771qgQg6Y5k43dMq/8M//IOCi/sl2Pk+LR0ftuE8GUjdeeedejyCjn4pfdTFixfLgw8+KD/5yU90Kje+8Jve9Cb1RQnM3/3ud2rhCTC6DrfccotaPn5GkNKy09WgpSWYuX+6FnRr+KL7Qnfke9/73lng8lxPnDihoOZgok/M82AgRteBPu3hw4f1Om677bY/WrLh2TVieLZxZMUcCIaamp8R/0QHZncLtBHM+NQiTKLqtrH+KgRjFbgQth4Iyh+e/Cl80hHwt+uhIRjAeyEpzquW7c88jdx/sVx/9evVwjKBYUMEPxbskoMnfiUb1rweoC0m8rXZB+I6vODbxrvlyR2gsYoyZTGmTw+s69h4pzzy2C9QK7ZY1i5/td60EX8vmIMTauVd6K1AqaTLCZvtBD9ry5dFtVdiYNGHNaC13ILZltZYxQMHDqg/SQvKQIMPhw+XoD1z5ozwc4KDVolTNYMUgmz16tVqdRhA0UoTMIabpYX9r//6L2UQaFENmAkogo/W0HC5DJYY4NE1IUA4Zft8PgUPt6EfSZeE1m94eFjpMAJ948aNahkJcPqhZA54/qQPaS0HBgbU7aBF5Wf8Hs+P/nZpaanuQzOi+OGMQ0aE1vj06dM6WHmtHKj0v3l+5n79MbJkKaDlQ7VSdZB8wzLF5dip3YAPEgioCaP/6oKSKxqFGAZi7jI02CjKW6D2MRIbkZ17/weACci1V70C07cHIIqgQiEo23c8Jmkun2y84mXYP0ppKVFETdcoQHvgOEF7B8prMN3DH2D/RD+qF/oGj4O1APAdEVhZS9ObjPhQelMgzQi4hgbH5fot/1eTCx2g23oH2lRRlpnlQUYMgnNYOI8HopyETxrrNuAGE6SWuN3ykakVnra05mHxHTPtmk/5mQGZsZAm+EjNEs0OSPgdvgwVZLJQsx/yXCS9SRLw++bczHnxs3OdJ/fN7QlOvsw5zJUg4H54bPMZByl/5z7Msc4FyFQ/9o8I2umpUykMBGOoQZBTZw5KGBULdqRvqZLypKWDX0WzDICgILdeyorqWBcgAyOtcuLUTkT8EVneuFVK0NaImOgaOCynWw6qLHDF4uvEB/0ARd50E0ZRW3bg2G8A2tdpjwOWpbOcp3foGKz2j2Vw7Lg4PdrHRmIRl+SkN8p1W26U06eOSqa3XK5c+yoFX2vHEbRd6lJu2JebBcsS1mAwHneh0rcYSrLVU1A1muFnl5inpm+fr0zP8/UwZ1NKqani5+tczQA91znP9X7qefD7c2Xops3Csz9P/Sz1Gi+GQpuytBZtob1jtU7c6pfV0dOEZnFQaUEow84xcVjYYGAQwY0dkj9WDdQDVDFkpA7LSKBZxeNZ3nppqNmoFri57WkJT/Zhfw68Xy0LqteCRkOqESAeC3fI/qO/nnIPijhhgxWAWwJp4mi4Rbr6Dsup1qPgYoOgmCokL7NBejoHkF0LInh7FSiwargSCWlHUeVwAIWUCMKKQEv5/UFYdvjM4GbpRxflcmDp3mm39Fwsa/vivC70cF+cs7i8jjIHaHmBVprVH+qRY6e3g0ryIf+PtO1QAJWxQfCfUSktaoC1rYRrgHTimWfE4RlQccu4P0NqK9ardTvTuRcKsIgGa/HJAoB2naaFHTZY2lALfNpfArRvBoiLYb0ZQMG+Y9pKS5vEUBhCb699MuRvBk+LkvNhOwBYLo0LF0mmZyH2hySBE8LxoSbpGz6pZe3kUt0udLEZDuJcR0CnbcGxcvBD9sCarlMrj1MtzPmswqUCL3X72ZbjQtZx9rHOB7fnui/jqjwX66hukDI7Mwf+c9nXbGtr/OQLXRdAS3Jp2tLS/7MoFSRtkVzYe/gxyS9ktqlUjh47jrqsPBnoH4Yedi2sZx4A0ybbtv8G4O1U6sth8yHzdL22Sdqz/wm4FpMyCSBmpVfJNVe+QnIzSxU4vcOn5cDhB+Wqja+UzLSqFO4gIWOhbkgeHxJPph1inUwIakrE6yyTdEcJrDksZTILp4wiRxs87kArrC30uL5sKMwCGiF3dXXIeCghq5dtRoLDqUGk1fpWtUEz/FlaXXLIBMtM38/aVn18q0vJDH+Pf8+lvOK2JgAzD8X4ljpktDHf9AM3+0ilseYCqvFBU31Ocw58L1VRZvY5ly87e6Cmftf8fva8qfjSTu28doMRzFVTYiNzTnNdVwyqf1KP5qW+Oc/TyupY/07d04sREc0wKpYI3Jo6sUtM0dZDVR8T1vYQ0qQeD4h/qL6Gx/oRudfJyaYOcKBXYaJFhiw+ivTtfunpRcMOTPsUstShDozdDJvP0L3oFns6esBAZ1Dqq4BFdUJgMwolGdolJcZhVT3wUSu1cNFmj8Kig0lAD4M9EKHbwVpkZpIyq4HGYam4YJGT4FytXmK88CjcjwFUBB+S5ctWIllxVErLsiDqQdMPRyE0Co24JnDJ7HU7VfNmMQdmdR3L8tJ4UEBDjvLkyVOawl2+fJmyBqn+Lrc+cuSI5vzJGFBIM/tBm2CITMOxY8eUhbjuuutUO2BI+NSHxM8Z9RvxDTNVpK0MOHkOTAMzAcHt+OJ5cjvuk9G8+T73a4JGApYJCNJ4bW1teh7MaFG7QJ7YaB1SrRu/y+2pdy4uKwYVtwLnZSUP9D7gvyCUemQ1EjBKa8CYeLBPMzhSr2syGtEExhnU8xUVFMnV11x9VldMwFKeb7w0JmCOHz+ujAZZGF7z+V5qabWpHEBKsQr92SA6ISbAIGRDJ9AKIcypMycly+eVhQ31oGfGEb2HZe2SzTgJD0YT+8Yyc8UfjiyKremfYpTqQOzc8NUAACAASURBVItIIDEAIc5eWNRMAA/EFwKsLEgMxycGQR1ly8gAMms4hVB4DEyBAye+Ar7ssBw8ugtZo35YymwUOi6UVcu3KoNhGT6KrOOazt0JTW/jYroqIekAR+yHlmF540ZwyjkYIAE8VAjWUaGbQHBm12QHpzcGfhZoKYAnaEkrffOb39KH9KY3vRE/b1KraaJsPmCmOEmJUXtAbnSuF+khJhmY1WIkT46WVNZclpnfJz/LpAZ5Xw4IPjy+mAggZcV0LPljoxQjTUZ+mLMKs1qkogi4VFeE2TLScQSEAVMYKXKeD3nhO+64QzNmqefE35liJkVWAh3He8H3rlm1WjXO3LcLlrMbOmnVJuAZ3I1z4CBIpb/03uL+tWDQfuKTn9C0Mvlkctu5kJRa/YXBWqSo7Hg/jb6D23GfFwAtTgegZRbKjgbGnb2n5FTzYVQrQD21oE4qUFFw8uQJqa6BmguyvJzsIrQ4csi6pejejWmali+BXgc28Lo6lVBySEjx5NjZG9ZwMNyLCt0muWL5OvHY3EgN96GsvANlOQdQTdsIX7URWbY8BGcDcvxoK7jMNZAldqC6F/VmmGZYG+ay5aFmDNbGjUJGTlXwYR2w7ExC7IKeNjsvDjlll9SgcqL1TD/aia6WEycPQ2zeAdFMFcQ9q6QwZyGoNXRs1AJdMiQWaGlpqYsgx3rPPd+Ba0R6z6lg4wNOrTwgeJ588klNjd5www1zEuzkWJlK5cOkhSMvSpDPBVoC/F//9V+Vd2UC4JWvfKU+ZA4WWkpadvKtHCDGUvM8v/71r2tGiuIeCni4bzMr/PSnP9XEBFPDTMny+7wGcq4cmBTc0P9nYoOWLZUdIGjIy9IuNKK65KMf+ShETnjOcKHIyhC0zMzx3n3+c59Xt9FYd+NK0VX58U9/IjwPzgYcfExd33j9DToA2AbWcomtJ8D7yUHIpAzBy3O7AGitLsioWYD/Nww/80lJz0pC3PE0TnoJCOY1qAzo1anOH4zI2pWboZjqB3uQI4sWLJNsL4sU+WJUnhqZG78NRZIyBqH2DtBeS7XPbDvag/aAX+XUnu7NhfZgDQAJ4TaE5p3tfrli1SbsC6W3+uJUzqmJFtJqvqHuAT73hwJy8tQJCU72SmmFF37wY9DNLpS62hWg14pkz95t0oaqirVr1kKI40LJ+o0A/9QNORuYGQ2CXXP53/72dwFYFk5C0gginiou3nhjxWjZaEH5wA1o9Syn/Er+TtkghTXXX3+9JiP4GdOiFNaY/Rj+lsekdaMLwEFCgM1+GTAYXpigpfaB36FFJ2gN8Jh9M9aXx5y9PwKXaWW6L7S0zH7RshtrTMHM09CapOE9f9Avb7jjDfK2t7z1rD/ahdIrgjaJmdRYxVTemucexuzwgQ9+QMHMgUMxDpMfH/nwR6ZcT1qNaRqM95ODMC8vTwchXZcLgDaK62VwkAA4W5E6PQBBdxkE30d1JNggGNAovX8AU3eaXLP5NjgBbrWckcgY1FP1OAFMZ/BVkQ3Ad7C9/osfBHVJMAHB+Iicbm6SxQ0L4Gvake5tQQKhDYEe6CkHJI8ocCwthTQx0C+DfTFwq8jN43ysG2kFAhbZarkvyiPD7z1xAmU+KFWvratA87p+jNiHp8p3KiQeQf+wOMt50qCZqJNDB1vQgfEG9FKAAFr3ZdgEK9nA4xAMdA+WLFmsFpK+Gy0VxSd88SHQ0hIYnCIJSgNY/svzZUaKVpjfpw6Xopf9+/erpaEVNRbRCLkpVqHvR/2r0eieq9LAHMOAloOKlomgNefBv//whz/In//5n6sE0rxSXQe6If/8z/+s3+OgpH9uQE9AE0QbN20EBppAMYZV1LN29RrdFUHLwcV7+CUMYIp8zKAywSxBf9fnPqvZRKZ8eR84MHisBXWgSTnArYvRfdKy09JSqUathVGsnQu4tkQSShgVlNgg62tF1cIzsqixUn1BirRDkYAWKk5MovbKUyhXrLhamyD3+Ttkx9NPSAWaY2igowoXS5lFN5sKrCQ6LCbR7ysE3eskcsC1COLoy4z6B6DV7cTFsk+BVyqLV6A1qFvliJ1ngpKOchlWAWsmi34yexao3831FRiEMaKP4Lw6ZMtVV2N9hjwJxfyyF93E48kQSnbAOBTWajo3hupdFmE2HW+DT7wFvm3Z1L2YG7Rf+9rdakGvu+5atVi0uMzDc4on4L4AS/AUHsps0PIzApFCF954AprgpdiF0z+F13x4JmgiMKkDoNWiK8AHSlfE+IfnemB8/1ygpaiGx2T1Bf81Gl0DaHOODMxoYaky43Zm8HE7Wlr6tO97//tgaYPyvSmlGc8vPzcPBqdXQczA4stf+vJZ0KYOXgLw4Ucelg/h2q69Zqt84EMf1BmHA+kNr7/Dukb6tFOT8SWDFtYuaUtSEgixNdKxz+x9SMtkomiHMDLsRzp1Au05Sdb7pRQtiIpzaqSnvxsBzwmphK+4AL0LTGROv9gSvhhJIoI7iMn7Qh1IFByTcVQnsLqhoJhdaI4AEAHocvNhgTdJF7rTxNAbLMNVJcsWXY0BwvIUXhUCO90fzSPb5lO7oLcI1RWHIShHOUx5DaYUSwA+FjqD4A5daoJubTiSm1eAamDILVH6bnp/WdOsgcVMS3v33V+XzZs3w5p8WP1CCmQY8BBwnLZoyWhJUkFL0JmqW06ZDCzo01JVxRIWPnAGVB//+Mc1n2+s2r59+9RtoFaB2zDfP7tydy7O8lyg5bEoyCEoOBhSlWOG1eB5EtT0sbk9xT4U4ZiXAe177nyPsh4fx3lROM5t3v3Od53X0nLfHBC0xOmZGZbVBNB/9Ztfq2XnoPwU7mOGx1RGW0e9ZNCCMUDszKYXTCjEELicRsXrfi2b8QI4MVjQQQQ4cSz6UQdp4lB/RCmZZYuXS0FOA6wpOhTCq7YWDzHr31ougupzMaBGA93S1LodOoIIfMw2lJbnit0NIEFYU5hbJsHRmATGJtFFpg4iczcqaNfBIkLQgX3GYpm6zhgtuV1XtbG6OWrrUWTBBtAn7Ch6HdTU1uBGpWH/oE5Qg1aQU6Y1aKw96+8bk2VL1oGOY0BiLThigcHwrxblRTBQ1L1hw0aA7mNqZekO0LK+6lWvlHfhoX3hi1+QJxA4UEl1w3XX631jsoUWlAEYLRijeaP24j5oeajTpXyRboABLVVktOakoshKUDtr8vqpYJ2dDKAlpHyS7gF9WvrcfFGhxcHFfXBQGXbAVNemCnV4ntyeAnFO46mgpYb2zjvfC2HQTQhmm3SfFPXwmuhKUMHG52HcA37X7JtiGyrHboGw5y//8h1Kk5FJoK8aDod0UK2Bq5Ea/BG0HCzGPTB0HPc716CdKmwkgcToE6IJRPyDiNx7sMbBOBpxuAFcUlSt3fvVDaiDZY3BCi+uW48TzcT2bgUszR/bKCl9pBG5lQ5m9otVvLsP3CfVC3LQmAMVvijjcaFbYgF8GP8IetyOTEg12iUVo5FHX88oAqdNsvcgBNPpabKsEVktVNOSMHBphsCJ9kqYipH8oLtAAB44huAxxy6Hj+6BjhauAazuRAjnhSybGzRbRfkCDcysDpBwW/BVy2+0NBfWDbTYA4KWQYOpq2L1wmc+d5cMDw3rA6b/ye0ICoJWFQ1TEkRGy9TAkmdkUKE0ESgmqrFIN9H/o6U2PhtBQwtLFRin3C1btpwttzEgSn245r1zgZb8LcFI7S79cIrGTZBkLC3PhyoxHo/uAWcEgtsch+ChSoyW9tZbbtVD3vc/98s937pHZ4K3v/3tCFa/DX31pAaQvCbDinA2oY9OzpXXSCWcedF14QCmao0CeRNU8nP60Kk+7UUEYqS8LPUTLaNSX6gKYHQeBQfa3d+K7oio0D2zE+XepbIUU3ksYpfli8DTqpWdiuiBKpL2Vgtm8oyWmNtyFQS+8g7pHz2NPgrVGABHYb3bEazYtYymKLcUyzSVo1iyDc0+6pABK5f7HvwpRDXDSBpcKfWVi3T1nGAIPCPSsrm+chyXJDAzQQnZffhhycqLya69j8B3DspCsAcrGl6mvQ+gKVM9LcFqFs/TYFE55blBS1mh0jrqRtjkdw8+IN+GrrUSyQRypZxW/+7v/u4saDkKGIDRItFPNTpXM9UTKJydCCaCnZwtX5Qm0vJwYBCwtN7clu5GajbLAMpYnXOB1gi8ObB4DOMqmO8TXFRw0epz8DA5QgufChID2jtxnrdAgklDxPL/u79+t7o99M0Jeg7UL37hi0pTGT98z549ul9KKcka8DrMoOG94KDiYObsQFrLnFeqpaVFviDlhXb0tDtToLX8RopP2Ce26fQBtPhsheTQL870AETYUQiroQedTEOF7FYc1Ks8KkX0kcSQ9qP1hyiQofWBZYRmIBnJhrY1B1NZJaYagnVAauqKxD/eBz8zhHZGcENc2dLR1o3pu0A71Uygtmz7bnKvXlxot7ZCcoE7daNQcbQ/KTdsfQ3EMRDCwJpTArnvyGPizhpDk7xndGpOTqItkqMWUsYadJqh9hOFjKgGtqhB+txmzbHzg/ZspxaA+2uwwCxtof/Jh0FrYSwt90s/lw+MNBSBQPG4Sd/y4dCCk96in8jgx6RzaZ1ZN0b3gkJy/pjMl7FSs+WIc4HWAIB1brT2tHIs0Umd+rk/TvNkCHi+rKJgkiE1+Ju2tHfC0t6COAeuD/Qi7aji/cxdn1HA8vxyfTkKPlM6zwHF6gbWk7G0hxaZL94DDkRWSBCQLMGnKJ0W1xyX52LcA/5r3J2zZnrWL9O9vKY+SKC40I50anvnKU00eDI4DU8AygOoXICv6GuQkD8ma1ZsBdSZiWHJC5Zf2gfSuncPmK5RjSyLiyvQvv4EungXozRnAyL39XAlvAiW4N9C8mhzBgEkp8oOHaiAWLJoFfp8oYwaRzp95oS0QDm2oLEaCQPWq0FZhkGUAI012JOQG7feAZ8XKVSwC+NgN46c2Cm5xXBhOo5Bg5ALfS50u7Cu7P21CH0QSgpAs8BVoGthAdFEYRZorZtnFfh99atfQwDFQAy0Dj+d0iSwE+SnETTRWtAKUvlPstz0pCYoWUHAEhbzwFLvNQHLylqCnsEXwc0HygQC/VOWsZAWYlqWUT8tEqdbTrXcjr4wv8sXp29+hxadQKBlM74wXQ1O27R6dFMYDFJ8zm3oDjC5QAqOQna6EKmpau6b36VPS/bglptvmZEN+8Pjj2kNGQdRHrJb9PeZXOCLmTcGmnSF6PLMLh/iPWaQyvvAmYz31zQvYXKB10PfnmDmOZEy5L3n9fD8jcheZ7+zDeim7nAcHRMTaNf5DIj50nK01USw5EOfghGsBxaD+KSuciWWXWpXMYpHK3LRXAMl3I8/ea8sW10MZoFZLLtsWnmT/H7HjzBFN8gVS1+uXcBtAIYDB40mh6Qda4IdBRd85aprETTVAtD0Wxm4RdH87nG0/ExAXZYNPrcddO8oYBaS001tUIW9TBZUbYIlZ//ZJOizXljYQ1JVWwyHH4MMDz4LeoVgcAjWrlQGe4NyxeprrOREkjVoUx1TFLczQcsH+vWvfwM3FUQ4birBqbwqtnXCDdr2tMUnEiAMRq7beq3eNboLtK6c7unTEXjGNTBJB4KTfiTdhz/7sz9TC8dsGK0WHzSTEZwmWWFgAGi6xXBKpjtCIPOh8TwJHmbE6JIYq85j8TtMBdPicn90W/gdY73pCjC79rKXvUxBkvritdIKc/8E7W233gZGh+nuqdwhgtV7vn2PppvZh+2uz9x1FrT333+/+rrUNfCcaOkNN2yoNoKTSQSeCwG+ZMkSPbzxaXnudHF4vsYKc+AyljCVv3OClu5BR/cxTbP60HIoiRMNIfPkdE/CKkzIxpU3I9f/FAKnOmSxlipAmbKdjGK1xfQJ2bH3cQXU1etvl4e2fR98KbJqjbdoy3nyTGQYHKgf80+2o5HcQVQ03AQY5WL0wPfVpEFYtu28H1RVnvjyclB7dhoJjiAe9nEpRa3ZlvWvxbZw/tHG04H+Ch3dB2VgtFeWYA2GZ/bBPciFn83KCyQ8MtG0o6uzH5+tQSBGhRhdBEvVbz0H4x7QE7fB7+xFirMDIMjRlKpR8ltLmuJGwr9jxM8bxxtObQPfH0aQwemPD4OlKLSYxkIb4p0PgdkoApRBCiN/4yKYwUG6iAOAAOd7tDjMaLFknb403+OxOcUS/PycjIMBJI9h/FYCn1aazTnoEtCqEbA8P+MzpiYceDf4HfrXHDgLkAgqQZaS98laf4NLytrBrw+qT1xeWqZMgqly4PlwsHBgUdyT2gSP++b3GYxy/wQmaUSeB7ejy8HUstnO3BdzPZyVjN+tQd9MS2v5tMeadkBSCOIfWSOni4tzJKQHyy7VViFzld+ABhmHcIU2Wbp4MwDKaJwjfBL+Zb/8/sn70Cu2RtatvFEeeOIeqShbIssbbgLjQKqJjZoBTDRjHgt1IuN0SDahsTJWHVPNqwXaECqAf6dWqLK6HjepDTqELhkeHJCbr/0/WL5pIdZqyLXW5AWY9x19SKmuRdWrpQnNQobRzqkYUsr4RLa21A8EUBXsQ5OPMiq+EJCpSkyfxAxLy0bSlmWzOs8Y7tXaii6EJV00kro4mRKWCHG6wjbmIc1Oaer3p+SKqb4qry+10ZsR5cwwfVN/mMjf7Cu1JMgAz4DO/K3naukxn/Uy0b7ZXyolZkp1lBXR4NpKFXFxbYpd+Dn/NgAz12sGFN83yjVz4NTzNwFmajnSXLRW6kmbgW/emwVaWpyYHDn2NJYBRccSTLMerw9T+UlwrOOQ/eWB8jkETW2dTARccuWaazTDRdEMo/OBsYPIhNyLXl8QfZQ3yAOP/RDWOktWLsWqirYSBFJIN4KmolwwgAWdDx57BNP9K+GvInjCkbnWAn3XNvjG+448o9asf/CQnGo5IFeueK0sq6OqimBhh+8k/NlBKMEeA2jhcQ91g/+7EpaqHTRXLkTq9UjjhtCIbhT+b4k2cFadjXav4Wu6sZoVxKgr/qyXpXuY1eZyCqhzImLWm6nWzIDFPKS56KwL7dPsz7gdsx/ubE43FTgXA47zHX/2+VqB7dkszYVOfQY3O9d5m0E0e0ezz3sWaJnaTMDSYgrESjPVNVXga4fBILRBkJIJ0cuTmG6ROt10s4TREK6+ch3qxNBGU9docMpj234CscSw3HQ9ihXRGeZw0+Oyb/8OaGEXyNarXoMaM5LgqEPHtn4F7e+0hNxp5zSLlKvyp0gpxPvl4e0/x+LOdjAMPbCOTrl969sR1FkCcr0IWOVTzQdk2H8GPu8wUrg7QeHUolphg/SC6y0rrsWUkoMatTNaU0Z+eSZo57ZCF7zzL8ENZrsBf+qXkDp7WONi5sCYVUJOKzSJ2q5DiNiH4U+Vo0fsUaRdffAtmwAqNCxGsJQFGWFpUbV0n0nIxnU3wjqi/wEAN8R6Mi8KIBmgISMG2Ti4yT7YKS84XgZb5Gyx3hesHKkxBe2a1yhorXWhKG1EQgLbHG1/UP6w7ZeY2mvkhqvuwCqO1bq2g+ph4WJMxodlx65Hpao6T33wGBIj0WgC3WWy0R8MDZVRGrR8yXIIw7HGGVbRKSlYZCU+tJRcb8XZZ3euhzr75pkbONsFSL2pZioz713IqqYeI/X3uSzm7IeXeqzZVtBYYrPNs6zkFBDM+6mfp56zuebnMis818FxiaClVmASYuxBZJd2Q3wyIb78dLADIf29qJiLdAwBEH60hF8nJ491o4y8GlrVNZjaLaKfrwTE4ZbQBf22YDnJMMTj5Epp3VJB+wBA+1qANteamjlNa4o1Icfb/0cee/qXsvmK18InvtVKCWvWDh0Ysc9DyIKFJ0alrp7Nk3ejJCgP1Q+ZKAUaRWCSrp0Yu7q6AeJciHzQIsnFDJXVw2v2y/hc5ypPOV8p9lxgMdHy7OMYoXaq/2e2mcvvS/U99b5OiXLm2q95z1yDefCzv5Na/n2u/Zh9KHOSUm5kfGkzaF+oTomXCFqW3DCLFUWFbRP8xFZJy4DY2unBtD+BqHABkgBtiC4RAecVS311hTy9Hf24lm9GSUwVfEj0nnWkA7Rc8YZdt7kCDpf/pN9Lugkeog1N7egehGFpj/5+CrR0DxjvTQU2sIbBSAsUZr0IvBbBLSjAdybxbTbigL6g8xhcAwRxm9YjYXEIi5awoXKuLlfafLoVwQKKHpGWDUP/W41u5eWFDdg76Z1nNwg2YKB1IdfIJnGMcvli5E5OkQ+LD4rRMWWJpGEYqJElIBVjSmn4ndT8PjNIjOAZLZNrpJqKD5qBCmkeCry5PY9BFZkBAYU0pKqYJWPgY4DDz8kcUHrIaJ2ROpvKmeYZPD7bi5KF4LEM7cTvkAdmupZMBPfHrBlLdnhuZDN4fO6PLzIh1FHw+CaZwnvAfZABoXgm9ZqfbQZe2HdmuQcMO5jKpQAb+iyUfx85+SSI6RLk/aG64rJKkQloCcaxeAjaQqIvrBtW7eDB06gUWAzByyr1b7UDI6ZygoQt71WawmDtLGhd2pTj4LEHZcNqWlrUh3HaVu2C1Q0mAeqLljUOsCcxCJzQ9EK7pWXlnZ3NIK8b0fIeWTgUMebm+qCP8CqgwyGs+ogbPAqF2uqVG1EiQgG3G4GgtUTTXC/DCZLOIg9rcvbM1JC+ISdLyomkPLNeN910k3KjtEjMcDELl/qiiooibYKDnVuYd+f25EcJUvKZJPrZB5bJCiYLqLU17ULZColg5z5SOUvSQqbxHQcUxdUEKNO/bOPEF8Uq5GiZJDA9cZl14z7JJZsmdLxOgpPXwkwfQUjdAhkOdp2hpJLbGCBzoJFnJtDJw/K6/livZ7dFUoAxwkdXP/ioHf0HMGILkQEpQp3XHpSEI8FQVw6LmpT94EUrShbBwpXD4kEkgYZzDQsWgWpiryT4nujwYlewEYykkzgoCMY0gLYXoP0tLO0bp0DL71iuBEkmXUcajIRdF2qe0B65TaeOoyCyEwT2MhRTNoHM98vixiVadn66GQs9IwFQz55YaKTc3z8mK5auUyaBoh1rcWfLb579MlM8rSibqzG7xQwSrRFTlUzZEpz8m6S+SV9yP4YaS50qWcNFAp7SvNlds2l9KXlkEsJkk5jGZTbONLr793//dwUHM06pvi0BywFBkYs5NoFES2kyeDx3WmpmkFhdwVmDGThaZqrMXv3qV+t3SfLzukncMzHATBXPl4OTgiDWl/H4BrQcINyO18lBanrY/jGAO7X43XRq06q/ItDsyEY1Q5V1WMrQmDgSiaHTdq/2iI1iXQbW3oVRmVmMFGkDJIvjEGE3oUqXRHYZqLGigkrJRtn4tK6Blpb2m60qGYgRtA/JxtUIxBw+vIe0nZbRkAW0Uq50F/xo6tHddwzFlCHUp+VDcMNO43ZwxUdxfPS/RV48ih6e9GNZtk6hBqey9tZe9EjAos8ZqO7FgJlWdfE2zwSuAS1Jc4KSqVHuh1wqdafUgTKLZTp782+6BrTCTIfO9lEpN6RFJZCMP8yjcjtWMtBi0mKbYIlWlQOBIh3umw3fCFqCyJwbix+pWaAQhuDj3wQYS3uYsiWgeY1aHYCBy1mB+6PLQ7BxWyYj2M2RL+pb6QrRYhLkTJ+aJnq0vAQtz5EANSlY08SO98hUGMym8V4MEE8tfmctK8oXAx4mFTiVs6t306mDsmr1UmgvwSIgg1EO1mAE5d9DI/3ouI0etm7094pYvW3dXq6jC8UTurtwsbs0JCYKUVKel1OJFR0LEPmnQTkGoTi0CuyaePjYYYD2aii3kFMHjmiVWagYDgfQun4Q5TdYnARtmdLSnAiyCpCgcEC8E4SfDBcAfbwmsTRUHqZdH3oe5GcWoOUnGtFh0JWVVCBxgUJK7NthR0tQHNcCreFoZ1pcAwxaEz5MgpaSOwLDSAb5QGlpmSNnA2VaSYKASimjBjNRN0UfnP5TLaUBKPdPX5bbmDQty7YJAgM4ApGZI4KGL547U8Q8F/q/dCOMS8NtKXHksbiN6U1LS08pIf1Z/ksXhf4oj8EXgcfBw2vhoOEMwJIgagZo9Sl8oYWmpaUvb9qJMjNFS8xtTX9aXttcweULBeBnWVqr/4G1uHMMNVa79j0EdwDr0yKd2jfYZxUzwuK1tLSBjioD1ugrIl0A4fVkdAxARm9aWOoMbyaorxxMZ+MyHkhCmJ0LRRAWmcCath6sfzsyjlafR4/IJqwk7nH6wAREpQsVEcx+OezjCEAS4s6gD41mH/iMtFlWJhfYIy2GM4yjZSgsdgD7X4jyoC4scNKCPgsL6peDly2V/l4ILVZvwalRJU9Lq0Ny6j7OBK0BAN0D+oQEENVL9O348PmgGcAQtJxWCSZaYj4s+npG+GFAS0tFcQynXgYzJoXJoIbBDIUj9JPNZ7S+poM3Lfi//Mu/aCBE60swGI0CrSkBz/MjeCh1ZA6fQCb46KPSlyXYWIjKAcLr4PnTX6fvTBeE50s3gvtlKREBTeUVBwMDS54/fVrjHlAXQfeBn3EAcXDzu/x8rozYCwVWs9+pDjOpnKXlHtD7tMPq9Q0fxVS8B1YwJEePH1LgcR2DKtR7cekjdO+CnzmMnHovZGyjWqzIBfTYFZxTfLoXrevhV7pgdUdHwqjA9aN8xyVZuekoU+/DWmTV6NE1iGg5Aa1BMZrIwZpGugDiHrQDxZq6yQxEsHnwSxEIoizI6ciSPF8psmBMC7MhxRi6JkKR1nUEHcxHoDO4UqITGaj83awL4vE7bIBnAcrSGJzLPSCg+DAZjRvGgH1ZKYDhi4WOtMIMggguPjCqupj/Ny8DZPqptEh0IfgiyOli8HNO/wQRM358+HQhWITIfDzPk9JCTun8nConRv209LSatNBkFpj3pwVkhS/PgVafLgGBSjAxoOKgYYBGsQ3FKvSlCXhO+QwGeQ68Ns4KnDEIWvrHBCg7ntPNoVtBF4nCnYVrOgAACVlJREFUeEoO+aI7wvPggDHMxfm62TzfIH5WIGZxZKSeuLYYWARQVOwn0DfQDl8WHQkRJ7Vh/dsYBOIFWEkxw1uM7txoZQ9LFgz3a+v7IMTbUYA2iCVDu7v7oJktlZtveKXkYZnR0YlhNGs+gxqzVuntxwqPpYVSUVojNeWrYI0Lpa3/kDy57WcoC++GYAOtkNxFarG5hkJ2Zj5+SqGad+K7AHZ4GLRcB9yFuKxcsQw1bSGAGyITpJBz0c2GFlbXhdAsmrG0c4OWwGHQQmCQBuLDItAM5cOHws9pEWldjVCboDHVsDyCsdr8l5aPUzL3RUCawIvA5JROMQsDNSqjCDqjDCMYKazh3yoDxBRNS8+BxHOgxSdwKU3koOC5cVu6BxS7EIDclkIU0l5kBri9+YwDjsegpeb+eY0U8BimgnEJP+MxuV+eJxto8Dr5N3/oWhDgJlC7UIr4+QTunOyB8f0sfpA+lapO1c8NYunPhx79Gdoh9clNN74MK4SjKhYW0+VyQ+XFqZvTNugy+KVM6ZLwr0Ltlx2aWX8gokswxbWdET6fCEqO1w2womlx0ifp2QW6D+TWUPh4UFcjT/cwaUBKyQFpJFX0rBPzQOCNalvvJM7l5xg8hXLTtXdgC59ad5b5wMuaqqAwvRIspda52AMDmNmEuZn+eNMvhkxP5VRnP6jziURSs2xzZb7MIDlXebnxmc3AST1f810DSuODpp4f30tNonDb2UkVI0bnOaQKhC7mvrxAoLX8PSsosawSF6VjTwQjFmLDN4IyEhuQQBiLvmHdL28aOFY0Ue6GhQqFIABn5xcEVDG07WRAx8h+IsTaMw/EN1ihBsJvG+u7IIxhBo2aIbczHd+NSQi+q94YZN88WAUHZhP7RnCH9K8NQGVz5bw8JBFgeeJIXoQwKJh1c3uwyqMdhYxJZNa0SJM0GUFmlfpY1zTlGqhO4tnYNVkYQzFdyk2eC2SX8v3Ubc3xU0FsAsVzWbNznfOlntfsTNTFXIMJQi9m2+drmylLa7kE1ivF70OuPgbClHQUI35/cAT/YspCN/Cu3lYUGBKUdizUvBRAYv+lSbQ26tVGHCOjAwrmQkwhBCDruyjv49q6QSzZxGpcyhQnsOByOVZUDKDvbBWmKJbI9PeNoB9XGBk2ZJ7QnzYH0sKyQrb4pOgcAdtgE3xYLGiBAeACs1BWUqUVu4m4F8uKkuLSdIb6vNZvBrT8I1UE/nzdxj/N/VwoHfqnedYXPqsU0JqNDYCZoZqqqsUKMk3NezGdYzE7aGJb0AmvtLwAdWKrIBs8DbDYEZxUYUVxlIYgCGOzDA96brEui42OW1pOwYVg/yg01QA42cc2A3XxcRbagRUIBya0G18ZBDq5qJNvbUbTNFjh8spCXbkxhKZ3gbEIKijyIYYpRTfGE7pCejHWHjtwBHVnWJCvqqJeFzLJBsOwAKud29kZhx0T1amhTztbd3jxkroL38Y/zS0uc9BO33RrKlJ1q9ZgkVYaQwPkp3c+IGuuWKP9BIbGhqW95yRa5gTg7LNiwSP5BT5YRDZ3I9CdaALXBcc9E4FCI0CF6k2khskqWFYQAhoYb4ps6Auz24gNrkC6NwORbSZSk626srgdnb4DY1Yn8PR0L3xarEwIN2IYC0TH4mNaD8aSmgqounIy8lHX1gPOsRldZ65HgEgZ5FSSYoZQ5tkqrz9NyM2f1bnuwJzsgeX/mSa4bHKMxsk7HgIwGb3niQu+bBh1YWFYzcyMbBDxRbqObQB1WUNICmTgPaeTU3UegJujPGAUHcOZeAgEgiqmKUHhY06OD1FsN76HxYbBDbNmKY6sFoHvRdSbQBVuMDSm6yiMg/phczl2WeztHZJACK3s8b7X41PLPjkxDr94EqLvoGzZfCO6mNCVsKpuZ6q75kH7Uh8O56C8LK7W8m/RbXusVVraDksFus5wTQMNltjGE/9zJUcPFsI9cGCvAq+4uBCuAakRlCIGoY1FMJSfmy8Z2W5QJ83Y3qPWdXBwGGANQreQi1VpvJb8EZW9lag9G0UDj+FhtMqHOUbPZdU7DA+DvkEgVwCdQwsKKz3pCaVgHOgio63U4Wrk+OCKNHegQ80a7Txu6Q1M/9nL3x14qYPxYs//HJZ2yj3QvQC0/nYIVA5KYXGmHDiE1cnz0awYwg3WVRXkF6Er4QJM2UgEIPAJBce11DzXV4yixhpwhFjzAAKZtp6jYBhOg1ssVeA2g8McGhoDF1qk/GXAH4Koo0cWQS9QkluLACwBfngADc/O4Hc/BlFECw7Ly6rBU2JhEn+bshpskcRjDEEuuaxxLbjIIDQHAG0G0qt6/vOgvVgwvFS2Oy9oWYdF0cpEdBgp16cgtE6DHqEHRDiCJ+hrPViDlq4AmtOjndEQpnUXXIJ8+KBIOngo7CZVxYAIvikaJu8/vA3Jh14EbehcCN922eJlaH+0DxoFLyxkJ7Jsi7Ry1oumdNTtqKgcNNsYxDVcjXEAgh02PM6EhbW7/FpFMTA4okR6GhaOzoY4ZnQ4JqtWYCE4rF02rcA3vbteKo9l/jzPdwfmSC4Y9oAN3qxmbw5HVE6c3gO6qgULd3BtBBDPyNKS6B+HDNCFgsWSonJwqIXgbdG/gAs4QwNLK0e2wepCAyFNsAfBF9bPxbTPZsh0DQaxCs2SxegPhhZJbLDMchlysAwG2Z5ekxpcMBpmM4I1Grp7OgHefiQ3+uEDp6H5L7hYIJxdwfv6AlKF6t+a6iV4yz5VKUGedh60l9MwOE9GjEWOrPVnOozl4WFYWZRyo8dABPxsGurCfOBPs31oNIY0K4MeLQ/Hb9TOKlDg96rMEOOAvzOwsqpxBW12WuBSdMO61sPnZU8Cq6I3jupGK+/P5AQ7v7D3LaZ4WmzWM+q3abl7VGk2Ph6EUCcIsINey8d6Yz50RkQbJB43tfb+xUwzXk4A+VO8lnOAlqdqdRO0yqqpQ0APBF1ix0Tfpv8XZYnWpREk2tiCID3bSnM6ALJqjqxaeg2eWKnAoUEaTLe3LOI07ca9zp16nU6CcBsjOeTAsPzYFzu1+Kf4cC/XczoPaGkx+WNlyExfgLPrP6lFtWpopxLAFwQKM2LT2xtgT9/aSyih1+za9HCYbpJszmXesl6ukKWRey4J5+f5fqTm/Z/nXc/v7jK8A5cM2lSM//9as+czzfh87usyfM6X1SX9P43qG1HBieq8AAAAAElFTkSuQmCC"/>
          <p:cNvSpPr>
            <a:spLocks noChangeAspect="1" noChangeArrowheads="1"/>
          </p:cNvSpPr>
          <p:nvPr/>
        </p:nvSpPr>
        <p:spPr bwMode="auto">
          <a:xfrm>
            <a:off x="130175" y="-365125"/>
            <a:ext cx="164782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4" descr="data:image/png;base64,iVBORw0KGgoAAAANSUhEUgAAAK0AAABRCAYAAACg/yYhAAAgAElEQVR4Xu19B3ic13HtbMPuoi167yBIsDeRYhElqje35yb37yWO02wnsdxLXOVeZMeWS5zEsRPbibskx5IsySqUWMTeCZIA0XvdBmDrO2d+XGIBgU1Pki0GK+EjsPvvX8+dO3PmzFxbEi95wV4x7Nlu/eAoPJKNf+KVTMbFZrPhNxt+57/4Tf/h6cSnv/eCndv8jl+qd8D2woJ25m2xgEpQJvFfAnC1EGyNGhv+c+i/86/5O3C+O/DCgpZoPIvB2BRQLYgmFaT8MKEQtkDrsizsjO/NP8D5OzDzDrxIoE3olE9w0rpaDolDIZtM4jP7tK21QDuF9HmjO4/XOe7ACwtaNZnGZQZkFYwALXBqARcghiOrYIbbYFdvwSB1HrHziJ37DrzAoGVAZcBHCwtPNhEHOOEK4G0rBrRJHJs5HLC884HYPE4v4g68wKCddk4twwo2wTYJuzohQ8N9Mj4+ISXFVeK0Z+LDNIB5ilpQ9sCyyvOv+Tsw+w48B9BOM2SWjzpzGqf1tJHXwmaJRELsDgZaZAqcODZ+T4alf+SUPLrtXonFg3LV+pdLXcVGbEvQmiAN2yddlgsBt4Gug7oW+NFd07+YArT12dQxz17dfCR3OUP9EkFrfFT+SzBafqn1AqDIxRreFcYyaYtg3g/L4Gi7DA2MSH5OpeTl5cpIuEdOtD0lx04+LptXvkaW1t0u8ZhTuoePSSDYK2WFjZKXVQtQYyfYB4Fps7kU+HG4FzYbBgP+tsZLVAlea1CYATQP2nnQzrBgtK9kAgBaWFIH/NNp4DpgMRW5sIh2YMkvx1v2S3PrIXGnJWVyPCZrV22R0sLF0hfsl1/f/wO5/YaXSyX+Pt3WJEdOPiWedIAy4ZYFNVdIXeUyABd8g82jFp2+sAGmRZPxWHhPQUuOd96duJzBaq7tApZ22opO34yEJJJRBS4xFAiMSCA8Cr/UKdlZeeL1ZOJzMAGYx7uH9sjuA0+IyxuVoqJ0GRsek8K8BllUf610DQaks+uE1FcXSEluoezav0vCsUHxZkVlPBiQ8UCarFt1qxTkNko86hG3yyGh8UEZHRsGRh2Sk50r6d5MicQS4nJ6UxIT86zD5Q7cSwYts1oiDKgS0t3TLh1dzZKV5ZJYLI7AKiH1dY1SkJePaXxSnjl0n4yG20WcIYDZKV5HlowMRcWWlik2l0tqK0vlTNtBhGBuCQZsUlCaJ8HxbhkPD4rLkSd52ctlzZLbQONmS3dvi3R2H5Hc3AyJTERlYjIuDQ3LJMObB2ufjh+6B3zNW9t50Oo0PJVuVcNLnzIu0diE7DuwXRY0lEma13IJAv6ENJ/ukNWrVkgk7pd9Rx6RqG1IEvagRCdEqkuXwLp2SUvXQUmmhUBzIeCKRSUezpQVS2+UrJw8ae08DKsawRF94nZUyyYEasGxuBw/vl8aG0skPQNjAPTYACx1f29IVi6/ClY+I4Uu47nOW9vLGbgXYWlpWS1NgJUQYOQ+KeGJgBw8vENWrVogjzx+P/xNp9x2wx1y/GSzONNsku1zysHj20QIwDSAM54mRTkVEk0Gpblnt4zDFYhNinhdbvGlVUp1xWqZjMdkaKwdlhXORzQdR8yS1cs3SmdHv/gyMqQGlvnX9/9ECgvzZOmSNXLqZL+sX3MTAA6fV8fVvNDmcgbrJfi006BVyCYsrpUuwuHjuySeHJH+wTMaKG3ZfLv09ftlaGhAyipzpGvghESYTHC4ZDI8LmMjg5Lpc4gnJwk/eFzssSxxgr7ypefLWGBcQpFhSfPYAO4quAAWEEuLi6Svd1CK88slJytfHn30IcnNy5D09EzJ8y2QqvI1sLTwaWeAdt7SXs7ghaWNwX5OT6kqH0x55om4xYna7GQMIHpJGp8xBrsWAEXVLW1dxyQzwycVpUulq2dAguFOSTj7pbuvRQGbTDgkGrE43dz8LInbQ9I/MCT2eA4s9KQUFhQjK2aT0WAPjhWRNCQb7PBzmeItL6mD1XVIZrpPSorKpbX1DD6zS3l5rXjdJaDZsuHPIptmBzVGViPpxO9plhuToiKb5pPnAf1SBzRAGydMp/xAEEmkrEDy8yGD0YKvSuqK703inQig4JEkpvpEEuByRmTQ3yZtnSelsqIG071XAqEQmNNuGQuflMHBLklzTwVIyXTJSM9D0IaIPzmKjNiAeNNKZHxyUPLzi8Vhy8B3+yUyGYQ5p49sl3AoInVVV4gD301Lc+t3+X57azf821WS5S1CwAf+lroF27gGh/E4hTge/E0tA90aK12sCY/5IO2ljlc9fxtASoTy0eqUT/7VCAfpyyYSFmgnowPS0X1aigpqJSujBG4BaK/kmBw8slMKivLV2tFaRuMRiSbGJBIZxfbHpbK6BJZ3FIPBDs7VjiRCHD5vXLq6eiQRzUAQF5PiolK87xK7cwKWOYZAyyNpjgzp6eqThQvWShKUl8PuwiCB1eZgwuQwBPps7arNClAHKLCB4U4JBoNIC1eCecgAYLE/Be1cGbPL4tn9r72IFNCyymBa22pZWIIMtD2MZf/wcTl0ZJfk5ZZLWWkDpvQC0FUHJBINi9uTIa40F0AzIpnZaTIw1C8F+YWy/9A2yclzyuBwFz4HqLEvD7ZNA/0VAWVVVb5UWtuPIvHgkclJDpegDgZ6JPnZ5RIYCcn69VtloCcAK52D70yKC1SZy+mWwaFeKcyvkMqSBrgnbdLT0yUTExOyZvV6uBJ5wKp7lqWddwsuF5RPsQdWWtYKtKgPsKZSugj0ce12cLL9h2VotE2KSyql+VQ3ovdFcrJ5j1RUVEhP94hUV1dLO9yE/KIsOXn6lFSU18nIKKzfeA+Crh7VCzgdXqmtXgR/FmKZcExWLbtGdu97RAqLC8XrzQLn2yQOMA8T4GELfNWSgURFjq9Yutr7YXGX4HvDUl1ZJW3wa3PzM2V0NCi1NYvk2LEmaWxolPb2TqmqrBGfrxCeAtgHtbRTmgVT53O5PLn/xdcxFYhN6VyBUPp/cZg6l9MJ15LZrzimZpGmlh3izYjB0qVLb+8wLCfFMGG1ZsmEVzwuj0zEwMcmwtLb1ws/tVC36eo5AZdhDNvaJTpph3VdJP6xMZmcsMmGdTfL9t0PSF5BNqxwQvoGWwBahFAJGxIR+VJVUSnBEFiHoRAosQVwOWCB83NkZGRAMjKQYRsL4BheDfTyc4uQoAirl9NQuxiP1I0fuDeq4YWrYEvVJvwvfuKXwaUDtFE8ZjzQqYytVm8lJsDDjsjI2ACmbhfopXRpOrVPGpfUyhBI/dGxkExER8XjjiITFpGcnGIZHPDD6lbJmfbTCNbGAX4Eam6H+AO9sOETACWseMQreTnlAFiBgqq2cpWc6donNkcUVFm/DI+1SRI+bZo7XeLjDikrKZIx/5j4kB6WuAcuR7kC1uNxwJ2gkMauMZvLmSn5sMheuB6t7WdglRvAaoTh+zK1XAh3IV8FN/OB2GWAWA3ElD2Yqsuie5AEB2sPy+79fwB4YHHhi44OhwDCSVnYuABTMhILwZjYnOPIig0jnRpUiikroxByWZfkFuRKS/thGfV3S8PCBunsbEEWKw0c7bjkZJRLUX4NLPEApvOVUpS7CFzuAfikJyUHFrRv8KT4QyOSkZkjCVjl2qoycMGHpaqsGpqFKhnFPuKJCADrR8o4CjcgV5yYEei/5mPgOO1uOXbiCFiGdLgbXvjAJMe8snrFZlwZabDp65xPmr10ATwFWtJCpLjoDkxiKo8iRbtLSktzxA2WqbunG887JumZLgmFghpEudMyJDPTI9t3PgFQuuHjNiIY6pPqqlrp6m5VkXdRcalKBifGwRhAH9BQtwT+aCeSBX2yeHEj/E/4x61NcqLpKHxiyBYB3I6ODrAMSQDPDWvfp4xAYV6d5GSWI3XbKQXFaXLg4C5Y3mLZvOlq0Go9ylpkwaKyMHICmbok0szVldUyDIZhdGRSVi+9Gk/IO1UwyYCTL6NVMBUU0w+RLhIF6anV9RZtdv5gLvV7vJfcnvuJQ2I5LXCfPt759meOnbrNhc7BfMcci3/P9R2zT3OOqX+b6559fC2Luoh78GIMhbOWlhfAYCwaC4ETFensaZGevjapb6jE7x3icCXxEwMz0KsSw0qQ/gurGuXJvY9Je8cpKSjIk7q6OrgDsLzYU29vD3zQiKxasQ5TfBj+aQ3Muh0p2XYFZ29fl4wDYJmZPkz7BXA5/GpRY8igdXb0SFa2Sw4f2ylOlw1JhUUIrDJgWV1y/NQu+LIjsnThFlm9ZIMcObUfdFe3ZtJKi0skFI5C/ZUDsU2JHDp6WBYvWi2FvloMSGTNkkxCmH4LFofLl3l45qHMBVpud64WEeahzwZ5KvBnb2NAMPshm2PPfn82wOb63vkAkwr+1GPPHhQq3MdAM8cz183tZu/jxQDoXMew2APWbrEnAR5oDMHUGPxQlxvg6T6DKbtXiktLZHi0D66AH1LEMfCgHlmzfIP09Q1DDJOUokIfLOugTAKkhhsdHOyX8ooiKS4shbXzqw9KKx2NhkCROWGVO2V4BMLwvEJwq2UAYggKrgJk1rLgm6ZLdnYm2IST0jfQDT+4ApYVfm4cLkaOR3w5udIPGsxu80p2jhcMxMPi9AYxGLIhtilC0qIUarIJZTZ8SP0inya5WeX4vtMKHJURmQZt6oNJBef5rJyxnmYb/m0sa+pA4HsEQCzGIJaJkGlrfS7LZYBzPmDOttLcF49BdynVcnIfqVbe7DP12LPPw1wbz4O1e3Odx4VmnRcS0GdBS30sJFcAyglQWftlaKRDausqwdHCT80HSAa75XjTYSi5AnLVhq2SC0s2NDAubgRNgeCgLFxUr1TW5OQ4rKPIkaP7kVgoBM2VBnoLiQgYcic0sWluO/7lVMsR7QKI45LA9E7QuvBFPtjx8XG9WcOjPXAPxmTTxptk3E8XAGCGZW462QH5YxlAPyBVNYVypmOv7D/8BIQ0hQjC1uDcqnBuSHBEo/Cpu2CBq6S+ZoWUFy/A4MRDhRthZchmvvoRDPr9fqmtrdUHHUJ2r6enR8FPH3l0dBQzSK/OKDxPPtQuqNbcbjf0wkVqiTs7O/WzkpISBI0j+n3uz+Px6MH43uDgoL7HB9/e3q7HMcCphMuUk5OD+zGm+yaAuP/y8nIwJhl6TN4bctKnTp0SnjPPraGhAcxKPu7/pLpYvBfcD4HMv7k/HqO4uFj3ZQaWseyBQECam5tl4cKFuj8zcHjNPAaPx+sqKyuDccl9ITF5wX2nqLziyHr5Zf/B7VJWkS1Np/ejNCZL3NAChidCeJgjKvwuKy6XiuJ6aWnukeKChZi6K0FrnUIq9zRuqkuqqkow2uNytGm/TCArlpGepfVfDodbHxz3k5XtAZXl12h/YiIiWQi8SF95PG6AKgbQBmDVUaYDV6SmukZWLbkG4LUAEgrEpb52Lc6jDkwBAr5gKzS8xZA0nsGgGYRr48X+ssWb7gRARiUcngQ33CBD/ZQxbkQoRu1tOu3P2ZtjAPOLX/xCnnnmGfn0pz+t59rU1CRf/epX9W+CkJ99/vOfl7e85S3ymte8Rh/sZz/7WQXMG97wBt3f5z73OX2of/M3fyOHDh2SL33pS/Ke97xH1q5dq59/61vfUuB+9KMfhbBoSD72sY8pGAuQrOF5vO51r1PgPP744/L9739fli9fLt3d3Zh5suWd73ynngcB9IMf/AAzXZ9+j/fl1ltvlWuuuUYHzSc/+Un5i7/4C9mwYYPGBB/+8IcV6DwvAnjNmjXytre9bcYg+PGPfyz/8R//IR/5yEfk6quvPmu1H3nkEfm3f/s3Wbp0KWZZMEcAMa//qquumuFWzWXNL4i+57jBTNBGggjAnpL6BUjTSgj+axem/wR8z7D4cNMKCwpBbY3K6EBUstJLZGH9Wq0icLpAck34AaJToMl68XcUZTMC4GEKB7UVi1EP4FahdlZ2Bqb8TrgIYCVGh5FdqwRgx2EZigHoMa2KYDKDtV8uWGWmfyPhdNU7MAtXCb7W7cT5gdeNJQKQQu7SY+fk5iBwLIFYvA0VDqikwDm5nBlIctSKH0mIzvY+2XDFtdg/qxysc5k9Vf73f/+37Ny5U4FJ0NKSffGLX1Rg0kLt2rVLQZiVlSUf+tCHoH9olE984hMKsje/+c26OwKGVvdv//Zv1eoRBLTMBByt3Xvf+1596Fu3blUr/IEPfEDe9a53yZVXXqnfj2J2oEUjWH72s5/JN7/5TbV0BP673/1uBSatM/fzwQ9+UK644gq1xgQywU8A85g8PvdJoHFbDip+d+/evfKVr3xFXv7yl8tb3/pWPSaByOvkYFqwYIFuzxdngoceekg4mP/pn/5JgUxwP/HEE3ofOCvMFTA+Ryxe9NfOgpb9COgetHc0IQBrBuhsEkPlrC0tCjAFUN6SA182DQAieb9e0t2FOAiUWFq3FQPjYMluGMiR4w2FhuHjwlVAFsztzobF9akf6XWnIbvWLMeaDkppeb709QzLssXrwRCUQ8aIioRwGCIa8MCTo9g+Dr1BJlyKAslwZ8FViQFsiBITUIolQjgm/cUkzm9Ims7skYLCdGTtusFuTABYPolF4W7Ys5B0GJe6mgb411XYZ4YmI+hapgZH/J0gITDvuusunSJPnjwpX/7yl9V6crrdsWOH/PKXv9TptbW1VT+7++67MbtUyRvf+Ea96Z/5zGd0miZo+PrVr34lDzzwgNxzzz2ye/dufeh84JmZmQpGAmzFihVSX1+v723atElBS2D86Ec/UgDR0t53333y93//97odwU/gEaC33367DgAeky8OBFrvv/7rv5Z169appSXgOai4HV/f+c53dBbhPugDP/zwwzpYX/WqV+nM8qlPfUoznHwRtL/5zW/ka1/7mt4Tzg7ve9/75PWvf71adyuAn9tvvmgUXuKG06CF0wmZIh5kDNE+0qyTY3ANYjIS7JBtTz+NUZwpK5etFv9IRFYs3gKvkBQTMk7qC5MiYiAQBajAjQJMFIpb3CgtGrJrAFcMqm+7Mwr6K6kFj8egx1298mqpqViCz1wqlLGARFkMqSlU2upQYHaL0XtAj5eIQ7qoqjMGVmlwa0ZRJfF7ySu0yZ59OzEwMmTdmq0Q3eTDcrnhB+dKNqSTUUqB9ZwwOzhTiiSnqBxaWroAX/jCFxQ4xtIStLSeBO3Pf/5ztY7f+MY31MISeHzAxj0gaDll0z3gi8D6x3/8R7WmTz31FNyXNAUUX/RtaS25H/qKtObXXnutHnvbtm3y3e9+VxYtWiRHjx7V6ZwApSXmPaJ1fPTRR+Wxxx5TS0tAL1u2TAHO4/3VX/0VdBvrFbTvf//7FWTcN18cDAcPHlTrStBydqDFvPHGG3Vw0fV57Wtfq9v+/ve/l1//+tdnQUv/m9f/ile8Qm6++WY9dmoAeon4e06bz6hcYLDEgUOBDEE3Ee9Bnde90A+MQpSdhH/ZiCyTDUmCMu1VEEM0rhgDh2uHtjYhYQhebJhmhrATsAHZ9ZJmo/+IgAvbMh0stpBOz2MoFd996Bdy9cY7xGnLUQ7VDkBpry+AlZkuageCkXZY/tMSG0cCA4FYcVEeoIpERjwbAwDgtvvlZOteGY8M4Dvj8OlaAX4nhD01snbF9dh3EfbNwCuVsrI63JiX8Wn5cH7729/qVMiplmChNaVFIhAJ2v/8z//Uv+k7Etyk9fgA6YvyRStN35HugAlmuD2nXj7wd7zjHeof8kWrRQBw2l+1atWMB0iflsfiMTiYuC19U4KMQNGkCp8SXBBaPk7rBC5BaywtQUv3gJ/TFaAfyu3pT69cuVLfa2lp0ZmEgSEzn7wu7puDjwOMVpizBX1x+sWciehr8xg1NTV/XEurd4AyVvzQr3Q44tLRe1g6+vbBtkFdBWUVZl3JzUHR4qRTVi65ERsymsU/0LJ29hxQcI1D7MIsmDiC0BmsRKoXQCuoBk+7HBY2TbvLUE44CtAeOn6vbFj7akzhjEZN4w8mkoOa+m3rbJM9Bx+HlFHE4yiQEKyGD/ztlg0vB60F3heDJZ7wy+6DT4gv1wWGowOuiGlslyXVZStw7MVwB6g9mCo5P9vkYxojBAEfCEHKB0iLxQBo+/btCkBO0Qw0aCl/+MMfKpAZmd97771qgQg6Y5k43dMq/8M//IOCi/sl2Pk+LR0ftuE8GUjdeeedejyCjn4pfdTFixfLgw8+KD/5yU90Kje+8Jve9Cb1RQnM3/3ud2rhCTC6DrfccotaPn5GkNKy09WgpSWYuX+6FnRr+KL7Qnfke9/73lng8lxPnDihoOZgok/M82AgRteBPu3hw4f1Om677bY/WrLh2TVieLZxZMUcCIaamp8R/0QHZncLtBHM+NQiTKLqtrH+KgRjFbgQth4Iyh+e/Cl80hHwt+uhIRjAeyEpzquW7c88jdx/sVx/9evVwjKBYUMEPxbskoMnfiUb1rweoC0m8rXZB+I6vODbxrvlyR2gsYoyZTGmTw+s69h4pzzy2C9QK7ZY1i5/td60EX8vmIMTauVd6K1AqaTLCZvtBD9ry5dFtVdiYNGHNaC13ILZltZYxQMHDqg/SQvKQIMPhw+XoD1z5ozwc4KDVolTNYMUgmz16tVqdRhA0UoTMIabpYX9r//6L2UQaFENmAkogo/W0HC5DJYY4NE1IUA4Zft8PgUPt6EfSZeE1m94eFjpMAJ948aNahkJcPqhZA54/qQPaS0HBgbU7aBF5Wf8Hs+P/nZpaanuQzOi+OGMQ0aE1vj06dM6WHmtHKj0v3l+5n79MbJkKaDlQ7VSdZB8wzLF5dip3YAPEgioCaP/6oKSKxqFGAZi7jI02CjKW6D2MRIbkZ17/weACci1V70C07cHIIqgQiEo23c8Jmkun2y84mXYP0ppKVFETdcoQHvgOEF7B8prMN3DH2D/RD+qF/oGj4O1APAdEVhZS9ObjPhQelMgzQi4hgbH5fot/1eTCx2g23oH2lRRlpnlQUYMgnNYOI8HopyETxrrNuAGE6SWuN3ykakVnra05mHxHTPtmk/5mQGZsZAm+EjNEs0OSPgdvgwVZLJQsx/yXCS9SRLw++bczHnxs3OdJ/fN7QlOvsw5zJUg4H54bPMZByl/5z7Msc4FyFQ/9o8I2umpUykMBGOoQZBTZw5KGBULdqRvqZLypKWDX0WzDICgILdeyorqWBcgAyOtcuLUTkT8EVneuFVK0NaImOgaOCynWw6qLHDF4uvEB/0ARd50E0ZRW3bg2G8A2tdpjwOWpbOcp3foGKz2j2Vw7Lg4PdrHRmIRl+SkN8p1W26U06eOSqa3XK5c+yoFX2vHEbRd6lJu2JebBcsS1mAwHneh0rcYSrLVU1A1muFnl5inpm+fr0zP8/UwZ1NKqani5+tczQA91znP9X7qefD7c2Xops3Csz9P/Sz1Gi+GQpuytBZtob1jtU7c6pfV0dOEZnFQaUEow84xcVjYYGAQwY0dkj9WDdQDVDFkpA7LSKBZxeNZ3nppqNmoFri57WkJT/Zhfw68Xy0LqteCRkOqESAeC3fI/qO/nnIPijhhgxWAWwJp4mi4Rbr6Dsup1qPgYoOgmCokL7NBejoHkF0LInh7FSiwargSCWlHUeVwAIWUCMKKQEv5/UFYdvjM4GbpRxflcmDp3mm39Fwsa/vivC70cF+cs7i8jjIHaHmBVprVH+qRY6e3g0ryIf+PtO1QAJWxQfCfUSktaoC1rYRrgHTimWfE4RlQccu4P0NqK9ardTvTuRcKsIgGa/HJAoB2naaFHTZY2lALfNpfArRvBoiLYb0ZQMG+Y9pKS5vEUBhCb699MuRvBk+LkvNhOwBYLo0LF0mmZyH2hySBE8LxoSbpGz6pZe3kUt0udLEZDuJcR0CnbcGxcvBD9sCarlMrj1MtzPmswqUCL3X72ZbjQtZx9rHOB7fnui/jqjwX66hukDI7Mwf+c9nXbGtr/OQLXRdAS3Jp2tLS/7MoFSRtkVzYe/gxyS9ktqlUjh47jrqsPBnoH4Yedi2sZx4A0ybbtv8G4O1U6sth8yHzdL22Sdqz/wm4FpMyCSBmpVfJNVe+QnIzSxU4vcOn5cDhB+Wqja+UzLSqFO4gIWOhbkgeHxJPph1inUwIakrE6yyTdEcJrDksZTILp4wiRxs87kArrC30uL5sKMwCGiF3dXXIeCghq5dtRoLDqUGk1fpWtUEz/FlaXXLIBMtM38/aVn18q0vJDH+Pf8+lvOK2JgAzD8X4ljpktDHf9AM3+0ilseYCqvFBU31Ocw58L1VRZvY5ly87e6Cmftf8fva8qfjSTu28doMRzFVTYiNzTnNdVwyqf1KP5qW+Oc/TyupY/07d04sREc0wKpYI3Jo6sUtM0dZDVR8T1vYQ0qQeD4h/qL6Gx/oRudfJyaYOcKBXYaJFhiw+ivTtfunpRcMOTPsUstShDozdDJvP0L3oFns6esBAZ1Dqq4BFdUJgMwolGdolJcZhVT3wUSu1cNFmj8Kig0lAD4M9EKHbwVpkZpIyq4HGYam4YJGT4FytXmK88CjcjwFUBB+S5ctWIllxVErLsiDqQdMPRyE0Co24JnDJ7HU7VfNmMQdmdR3L8tJ4UEBDjvLkyVOawl2+fJmyBqn+Lrc+cuSI5vzJGFBIM/tBm2CITMOxY8eUhbjuuutUO2BI+NSHxM8Z9RvxDTNVpK0MOHkOTAMzAcHt+OJ5cjvuk9G8+T73a4JGApYJCNJ4bW1teh7MaFG7QJ7YaB1SrRu/y+2pdy4uKwYVtwLnZSUP9D7gvyCUemQ1EjBKa8CYeLBPMzhSr2syGtEExhnU8xUVFMnV11x9VldMwFKeb7w0JmCOHz+ujAZZGF7z+V5qabWpHEBKsQr92SA6ISbAIGRDJ9AKIcypMycly+eVhQ31oGfGEb2HZe2SzTgJD0YT+8Yyc8UfjiyKremfYpTqQOzc8NUAACAASURBVItIIDEAIc5eWNRMAA/EFwKsLEgMxycGQR1ly8gAMms4hVB4DEyBAye+Ar7ssBw8ugtZo35YymwUOi6UVcu3KoNhGT6KrOOazt0JTW/jYroqIekAR+yHlmF540ZwyjkYIAE8VAjWUaGbQHBm12QHpzcGfhZoKYAnaEkrffOb39KH9KY3vRE/b1KraaJsPmCmOEmJUXtAbnSuF+khJhmY1WIkT46WVNZclpnfJz/LpAZ5Xw4IPjy+mAggZcV0LPljoxQjTUZ+mLMKs1qkogi4VFeE2TLScQSEAVMYKXKeD3nhO+64QzNmqefE35liJkVWAh3He8H3rlm1WjXO3LcLlrMbOmnVJuAZ3I1z4CBIpb/03uL+tWDQfuKTn9C0Mvlkctu5kJRa/YXBWqSo7Hg/jb6D23GfFwAtTgegZRbKjgbGnb2n5FTzYVQrQD21oE4qUFFw8uQJqa6BmguyvJzsIrQ4csi6pejejWmali+BXgc28Lo6lVBySEjx5NjZG9ZwMNyLCt0muWL5OvHY3EgN96GsvANlOQdQTdsIX7URWbY8BGcDcvxoK7jMNZAldqC6F/VmmGZYG+ay5aFmDNbGjUJGTlXwYR2w7ExC7IKeNjsvDjlll9SgcqL1TD/aia6WEycPQ2zeAdFMFcQ9q6QwZyGoNXRs1AJdMiQWaGlpqYsgx3rPPd+Ba0R6z6lg4wNOrTwgeJ588klNjd5www1zEuzkWJlK5cOkhSMvSpDPBVoC/F//9V+Vd2UC4JWvfKU+ZA4WWkpadvKtHCDGUvM8v/71r2tGiuIeCni4bzMr/PSnP9XEBFPDTMny+7wGcq4cmBTc0P9nYoOWLZUdIGjIy9IuNKK65KMf+ShETnjOcKHIyhC0zMzx3n3+c59Xt9FYd+NK0VX58U9/IjwPzgYcfExd33j9DToA2AbWcomtJ8D7yUHIpAzBy3O7AGitLsioWYD/Nww/80lJz0pC3PE0TnoJCOY1qAzo1anOH4zI2pWboZjqB3uQI4sWLJNsL4sU+WJUnhqZG78NRZIyBqH2DtBeS7XPbDvag/aAX+XUnu7NhfZgDQAJ4TaE5p3tfrli1SbsC6W3+uJUzqmJFtJqvqHuAT73hwJy8tQJCU72SmmFF37wY9DNLpS62hWg14pkz95t0oaqirVr1kKI40LJ+o0A/9QNORuYGQ2CXXP53/72dwFYFk5C0gginiou3nhjxWjZaEH5wA1o9Syn/Er+TtkghTXXX3+9JiP4GdOiFNaY/Rj+lsekdaMLwEFCgM1+GTAYXpigpfaB36FFJ2gN8Jh9M9aXx5y9PwKXaWW6L7S0zH7RshtrTMHM09CapOE9f9Avb7jjDfK2t7z1rD/ahdIrgjaJmdRYxVTemucexuzwgQ9+QMHMgUMxDpMfH/nwR6ZcT1qNaRqM95ODMC8vTwchXZcLgDaK62VwkAA4W5E6PQBBdxkE30d1JNggGNAovX8AU3eaXLP5NjgBbrWckcgY1FP1OAFMZ/BVkQ3Ad7C9/osfBHVJMAHB+Iicbm6SxQ0L4Gvake5tQQKhDYEe6CkHJI8ocCwthTQx0C+DfTFwq8jN43ysG2kFAhbZarkvyiPD7z1xAmU+KFWvratA87p+jNiHp8p3KiQeQf+wOMt50qCZqJNDB1vQgfEG9FKAAFr3ZdgEK9nA4xAMdA+WLFmsFpK+Gy0VxSd88SHQ0hIYnCIJSgNY/svzZUaKVpjfpw6Xopf9+/erpaEVNRbRCLkpVqHvR/2r0eieq9LAHMOAloOKlomgNefBv//whz/In//5n6sE0rxSXQe6If/8z/+s3+OgpH9uQE9AE0QbN20EBppAMYZV1LN29RrdFUHLwcV7+CUMYIp8zKAywSxBf9fnPqvZRKZ8eR84MHisBXWgSTnArYvRfdKy09JSqUathVGsnQu4tkQSShgVlNgg62tF1cIzsqixUn1BirRDkYAWKk5MovbKUyhXrLhamyD3+Ttkx9NPSAWaY2igowoXS5lFN5sKrCQ6LCbR7ysE3eskcsC1COLoy4z6B6DV7cTFsk+BVyqLV6A1qFvliJ1ngpKOchlWAWsmi34yexao3831FRiEMaKP4Lw6ZMtVV2N9hjwJxfyyF93E48kQSnbAOBTWajo3hupdFmE2HW+DT7wFvm3Z1L2YG7Rf+9rdakGvu+5atVi0uMzDc4on4L4AS/AUHsps0PIzApFCF954AprgpdiF0z+F13x4JmgiMKkDoNWiK8AHSlfE+IfnemB8/1ygpaiGx2T1Bf81Gl0DaHOODMxoYaky43Zm8HE7Wlr6tO97//tgaYPyvSmlGc8vPzcPBqdXQczA4stf+vJZ0KYOXgLw4Ucelg/h2q69Zqt84EMf1BmHA+kNr7/Dukb6tFOT8SWDFtYuaUtSEgixNdKxz+x9SMtkomiHMDLsRzp1Au05Sdb7pRQtiIpzaqSnvxsBzwmphK+4AL0LTGROv9gSvhhJIoI7iMn7Qh1IFByTcVQnsLqhoJhdaI4AEAHocvNhgTdJF7rTxNAbLMNVJcsWXY0BwvIUXhUCO90fzSPb5lO7oLcI1RWHIShHOUx5DaYUSwA+FjqD4A5daoJubTiSm1eAamDILVH6bnp/WdOsgcVMS3v33V+XzZs3w5p8WP1CCmQY8BBwnLZoyWhJUkFL0JmqW06ZDCzo01JVxRIWPnAGVB//+Mc1n2+s2r59+9RtoFaB2zDfP7tydy7O8lyg5bEoyCEoOBhSlWOG1eB5EtT0sbk9xT4U4ZiXAe177nyPsh4fx3lROM5t3v3Od53X0nLfHBC0xOmZGZbVBNB/9Ztfq2XnoPwU7mOGx1RGW0e9ZNCCMUDszKYXTCjEELicRsXrfi2b8QI4MVjQQQQ4cSz6UQdp4lB/RCmZZYuXS0FOA6wpOhTCq7YWDzHr31ougupzMaBGA93S1LodOoIIfMw2lJbnit0NIEFYU5hbJsHRmATGJtFFpg4iczcqaNfBIkLQgX3GYpm6zhgtuV1XtbG6OWrrUWTBBtAn7Ch6HdTU1uBGpWH/oE5Qg1aQU6Y1aKw96+8bk2VL1oGOY0BiLThigcHwrxblRTBQ1L1hw0aA7mNqZekO0LK+6lWvlHfhoX3hi1+QJxA4UEl1w3XX631jsoUWlAEYLRijeaP24j5oeajTpXyRboABLVVktOakoshKUDtr8vqpYJ2dDKAlpHyS7gF9WvrcfFGhxcHFfXBQGXbAVNemCnV4ntyeAnFO46mgpYb2zjvfC2HQTQhmm3SfFPXwmuhKUMHG52HcA37X7JtiGyrHboGw5y//8h1Kk5FJoK8aDod0UK2Bq5Ea/BG0HCzGPTB0HPc716CdKmwkgcToE6IJRPyDiNx7sMbBOBpxuAFcUlSt3fvVDaiDZY3BCi+uW48TzcT2bgUszR/bKCl9pBG5lQ5m9otVvLsP3CfVC3LQmAMVvijjcaFbYgF8GP8IetyOTEg12iUVo5FHX88oAqdNsvcgBNPpabKsEVktVNOSMHBphsCJ9kqYipH8oLtAAB44huAxxy6Hj+6BjhauAazuRAjnhSybGzRbRfkCDcysDpBwW/BVy2+0NBfWDbTYA4KWQYOpq2L1wmc+d5cMDw3rA6b/ye0ICoJWFQ1TEkRGy9TAkmdkUKE0ESgmqrFIN9H/o6U2PhtBQwtLFRin3C1btpwttzEgSn245r1zgZb8LcFI7S79cIrGTZBkLC3PhyoxHo/uAWcEgtsch+ChSoyW9tZbbtVD3vc/98s937pHZ4K3v/3tCFa/DX31pAaQvCbDinA2oY9OzpXXSCWcedF14QCmao0CeRNU8nP60Kk+7UUEYqS8LPUTLaNSX6gKYHQeBQfa3d+K7oio0D2zE+XepbIUU3ksYpfli8DTqpWdiuiBKpL2Vgtm8oyWmNtyFQS+8g7pHz2NPgrVGABHYb3bEazYtYymKLcUyzSVo1iyDc0+6pABK5f7HvwpRDXDSBpcKfWVi3T1nGAIPCPSsrm+chyXJDAzQQnZffhhycqLya69j8B3DspCsAcrGl6mvQ+gKVM9LcFqFs/TYFE55blBS1mh0jrqRtjkdw8+IN+GrrUSyQRypZxW/+7v/u4saDkKGIDRItFPNTpXM9UTKJydCCaCnZwtX5Qm0vJwYBCwtN7clu5GajbLAMpYnXOB1gi8ObB4DOMqmO8TXFRw0epz8DA5QgufChID2jtxnrdAgklDxPL/u79+t7o99M0Jeg7UL37hi0pTGT98z549ul9KKcka8DrMoOG94KDiYObsQFrLnFeqpaVFviDlhXb0tDtToLX8RopP2Ce26fQBtPhsheTQL870AETYUQiroQedTEOF7FYc1Ks8KkX0kcSQ9qP1hyiQofWBZYRmIBnJhrY1B1NZJaYagnVAauqKxD/eBz8zhHZGcENc2dLR1o3pu0A71Uygtmz7bnKvXlxot7ZCcoE7daNQcbQ/KTdsfQ3EMRDCwJpTArnvyGPizhpDk7xndGpOTqItkqMWUsYadJqh9hOFjKgGtqhB+txmzbHzg/ZspxaA+2uwwCxtof/Jh0FrYSwt90s/lw+MNBSBQPG4Sd/y4dCCk96in8jgx6RzaZ1ZN0b3gkJy/pjMl7FSs+WIc4HWAIB1brT2tHIs0Umd+rk/TvNkCHi+rKJgkiE1+Ju2tHfC0t6COAeuD/Qi7aji/cxdn1HA8vxyfTkKPlM6zwHF6gbWk7G0hxaZL94DDkRWSBCQLMGnKJ0W1xyX52LcA/5r3J2zZnrWL9O9vKY+SKC40I50anvnKU00eDI4DU8AygOoXICv6GuQkD8ma1ZsBdSZiWHJC5Zf2gfSuncPmK5RjSyLiyvQvv4EungXozRnAyL39XAlvAiW4N9C8mhzBgEkp8oOHaiAWLJoFfp8oYwaRzp95oS0QDm2oLEaCQPWq0FZhkGUAI012JOQG7feAZ8XKVSwC+NgN46c2Cm5xXBhOo5Bg5ALfS50u7Cu7P21CH0QSgpAs8BVoGthAdFEYRZorZtnFfh99atfQwDFQAy0Dj+d0iSwE+SnETTRWtAKUvlPstz0pCYoWUHAEhbzwFLvNQHLylqCnsEXwc0HygQC/VOWsZAWYlqWUT8tEqdbTrXcjr4wv8sXp29+hxadQKBlM74wXQ1O27R6dFMYDFJ8zm3oDjC5QAqOQna6EKmpau6b36VPS/bglptvmZEN+8Pjj2kNGQdRHrJb9PeZXOCLmTcGmnSF6PLMLh/iPWaQyvvAmYz31zQvYXKB10PfnmDmOZEy5L3n9fD8jcheZ7+zDeim7nAcHRMTaNf5DIj50nK01USw5EOfghGsBxaD+KSuciWWXWpXMYpHK3LRXAMl3I8/ea8sW10MZoFZLLtsWnmT/H7HjzBFN8gVS1+uXcBtAIYDB40mh6Qda4IdBRd85aprETTVAtD0Wxm4RdH87nG0/ExAXZYNPrcddO8oYBaS001tUIW9TBZUbYIlZ//ZJOizXljYQ1JVWwyHH4MMDz4LeoVgcAjWrlQGe4NyxeprrOREkjVoUx1TFLczQcsH+vWvfwM3FUQ4birBqbwqtnXCDdr2tMUnEiAMRq7beq3eNboLtK6c7unTEXjGNTBJB4KTfiTdhz/7sz9TC8dsGK0WHzSTEZwmWWFgAGi6xXBKpjtCIPOh8TwJHmbE6JIYq85j8TtMBdPicn90W/gdY73pCjC79rKXvUxBkvritdIKc/8E7W233gZGh+nuqdwhgtV7vn2PppvZh+2uz9x1FrT333+/+rrUNfCcaOkNN2yoNoKTSQSeCwG+ZMkSPbzxaXnudHF4vsYKc+AyljCVv3OClu5BR/cxTbP60HIoiRMNIfPkdE/CKkzIxpU3I9f/FAKnOmSxlipAmbKdjGK1xfQJ2bH3cQXU1etvl4e2fR98KbJqjbdoy3nyTGQYHKgf80+2o5HcQVQ03AQY5WL0wPfVpEFYtu28H1RVnvjyclB7dhoJjiAe9nEpRa3ZlvWvxbZw/tHG04H+Ch3dB2VgtFeWYA2GZ/bBPciFn83KCyQ8MtG0o6uzH5+tQSBGhRhdBEvVbz0H4x7QE7fB7+xFirMDIMjRlKpR8ltLmuJGwr9jxM8bxxtObQPfH0aQwemPD4OlKLSYxkIb4p0PgdkoApRBCiN/4yKYwUG6iAOAAOd7tDjMaLFknb403+OxOcUS/PycjIMBJI9h/FYCn1aazTnoEtCqEbA8P+MzpiYceDf4HfrXHDgLkAgqQZaS98laf4NLytrBrw+qT1xeWqZMgqly4PlwsHBgUdyT2gSP++b3GYxy/wQmaUSeB7ejy8HUstnO3BdzPZyVjN+tQd9MS2v5tMeadkBSCOIfWSOni4tzJKQHyy7VViFzld+ABhmHcIU2Wbp4MwDKaJwjfBL+Zb/8/sn70Cu2RtatvFEeeOIeqShbIssbbgLjQKqJjZoBTDRjHgt1IuN0SDahsTJWHVPNqwXaECqAf6dWqLK6HjepDTqELhkeHJCbr/0/WL5pIdZqyLXW5AWY9x19SKmuRdWrpQnNQobRzqkYUsr4RLa21A8EUBXsQ5OPMiq+EJCpSkyfxAxLy0bSlmWzOs8Y7tXaii6EJV00kro4mRKWCHG6wjbmIc1Oaer3p+SKqb4qry+10ZsR5cwwfVN/mMjf7Cu1JMgAz4DO/K3naukxn/Uy0b7ZXyolZkp1lBXR4NpKFXFxbYpd+Dn/NgAz12sGFN83yjVz4NTzNwFmajnSXLRW6kmbgW/emwVaWpyYHDn2NJYBRccSTLMerw9T+UlwrOOQ/eWB8jkETW2dTARccuWaazTDRdEMo/OBsYPIhNyLXl8QfZQ3yAOP/RDWOktWLsWqirYSBFJIN4KmolwwgAWdDx57BNP9K+GvInjCkbnWAn3XNvjG+448o9asf/CQnGo5IFeueK0sq6OqimBhh+8k/NlBKMEeA2jhcQ91g/+7EpaqHTRXLkTq9UjjhtCIbhT+b4k2cFadjXav4Wu6sZoVxKgr/qyXpXuY1eZyCqhzImLWm6nWzIDFPKS56KwL7dPsz7gdsx/ubE43FTgXA47zHX/2+VqB7dkszYVOfQY3O9d5m0E0e0ezz3sWaJnaTMDSYgrESjPVNVXga4fBILRBkJIJ0cuTmG6ROt10s4TREK6+ch3qxNBGU9docMpj234CscSw3HQ9ihXRGeZw0+Oyb/8OaGEXyNarXoMaM5LgqEPHtn4F7e+0hNxp5zSLlKvyp0gpxPvl4e0/x+LOdjAMPbCOTrl969sR1FkCcr0IWOVTzQdk2H8GPu8wUrg7QeHUolphg/SC6y0rrsWUkoMatTNaU0Z+eSZo57ZCF7zzL8ENZrsBf+qXkDp7WONi5sCYVUJOKzSJ2q5DiNiH4U+Vo0fsUaRdffAtmwAqNCxGsJQFGWFpUbV0n0nIxnU3wjqi/wEAN8R6Mi8KIBmgISMG2Ti4yT7YKS84XgZb5Gyx3hesHKkxBe2a1yhorXWhKG1EQgLbHG1/UP6w7ZeY2mvkhqvuwCqO1bq2g+ph4WJMxodlx65Hpao6T33wGBIj0WgC3WWy0R8MDZVRGrR8yXIIw7HGGVbRKSlYZCU+tJRcb8XZZ3euhzr75pkbONsFSL2pZioz713IqqYeI/X3uSzm7IeXeqzZVtBYYrPNs6zkFBDM+6mfp56zuebnMis818FxiaClVmASYuxBZJd2Q3wyIb78dLADIf29qJiLdAwBEH60hF8nJ491o4y8GlrVNZjaLaKfrwTE4ZbQBf22YDnJMMTj5Epp3VJB+wBA+1qANteamjlNa4o1Icfb/0cee/qXsvmK18InvtVKCWvWDh0Ysc9DyIKFJ0alrp7Nk3ejJCgP1Q+ZKAUaRWCSrp0Yu7q6AeJciHzQIsnFDJXVw2v2y/hc5ypPOV8p9lxgMdHy7OMYoXaq/2e2mcvvS/U99b5OiXLm2q95z1yDefCzv5Na/n2u/Zh9KHOSUm5kfGkzaF+oTomXCFqW3DCLFUWFbRP8xFZJy4DY2unBtD+BqHABkgBtiC4RAecVS311hTy9Hf24lm9GSUwVfEj0nnWkA7Rc8YZdt7kCDpf/pN9Lugkeog1N7egehGFpj/5+CrR0DxjvTQU2sIbBSAsUZr0IvBbBLSjAdybxbTbigL6g8xhcAwRxm9YjYXEIi5awoXKuLlfafLoVwQKKHpGWDUP/W41u5eWFDdg76Z1nNwg2YKB1IdfIJnGMcvli5E5OkQ+LD4rRMWWJpGEYqJElIBVjSmn4ndT8PjNIjOAZLZNrpJqKD5qBCmkeCry5PY9BFZkBAYU0pKqYJWPgY4DDz8kcUHrIaJ2ROpvKmeYZPD7bi5KF4LEM7cTvkAdmupZMBPfHrBlLdnhuZDN4fO6PLzIh1FHw+CaZwnvAfZABoXgm9ZqfbQZe2HdmuQcMO5jKpQAb+iyUfx85+SSI6RLk/aG64rJKkQloCcaxeAjaQqIvrBtW7eDB06gUWAzByyr1b7UDI6ZygoQt71WawmDtLGhd2pTj4LEHZcNqWlrUh3HaVu2C1Q0mAeqLljUOsCcxCJzQ9EK7pWXlnZ3NIK8b0fIeWTgUMebm+qCP8CqgwyGs+ogbPAqF2uqVG1EiQgG3G4GgtUTTXC/DCZLOIg9rcvbM1JC+ISdLyomkPLNeN910k3KjtEjMcDELl/qiiooibYKDnVuYd+f25EcJUvKZJPrZB5bJCiYLqLU17ULZColg5z5SOUvSQqbxHQcUxdUEKNO/bOPEF8Uq5GiZJDA9cZl14z7JJZsmdLxOgpPXwkwfQUjdAhkOdp2hpJLbGCBzoJFnJtDJw/K6/livZ7dFUoAxwkdXP/ioHf0HMGILkQEpQp3XHpSEI8FQVw6LmpT94EUrShbBwpXD4kEkgYZzDQsWgWpiryT4nujwYlewEYykkzgoCMY0gLYXoP0tLO0bp0DL71iuBEkmXUcajIRdF2qe0B65TaeOoyCyEwT2MhRTNoHM98vixiVadn66GQs9IwFQz55YaKTc3z8mK5auUyaBoh1rcWfLb579MlM8rSibqzG7xQwSrRFTlUzZEpz8m6S+SV9yP4YaS50qWcNFAp7SvNlds2l9KXlkEsJkk5jGZTbONLr793//dwUHM06pvi0BywFBkYs5NoFES2kyeDx3WmpmkFhdwVmDGThaZqrMXv3qV+t3SfLzukncMzHATBXPl4OTgiDWl/H4BrQcINyO18lBanrY/jGAO7X43XRq06q/ItDsyEY1Q5V1WMrQmDgSiaHTdq/2iI1iXQbW3oVRmVmMFGkDJIvjEGE3oUqXRHYZqLGigkrJRtn4tK6Blpb2m60qGYgRtA/JxtUIxBw+vIe0nZbRkAW0Uq50F/xo6tHddwzFlCHUp+VDcMNO43ZwxUdxfPS/RV48ih6e9GNZtk6hBqey9tZe9EjAos8ZqO7FgJlWdfE2zwSuAS1Jc4KSqVHuh1wqdafUgTKLZTp782+6BrTCTIfO9lEpN6RFJZCMP8yjcjtWMtBi0mKbYIlWlQOBIh3umw3fCFqCyJwbix+pWaAQhuDj3wQYS3uYsiWgeY1aHYCBy1mB+6PLQ7BxWyYj2M2RL+pb6QrRYhLkTJ+aJnq0vAQtz5EANSlY08SO98hUGMym8V4MEE8tfmctK8oXAx4mFTiVs6t306mDsmr1UmgvwSIgg1EO1mAE5d9DI/3ouI0etm7094pYvW3dXq6jC8UTurtwsbs0JCYKUVKel1OJFR0LEPmnQTkGoTi0CuyaePjYYYD2aii3kFMHjmiVWagYDgfQun4Q5TdYnARtmdLSnAiyCpCgcEC8E4SfDBcAfbwmsTRUHqZdH3oe5GcWoOUnGtFh0JWVVCBxgUJK7NthR0tQHNcCreFoZ1pcAwxaEz5MgpaSOwLDSAb5QGlpmSNnA2VaSYKASimjBjNRN0UfnP5TLaUBKPdPX5bbmDQty7YJAgM4ApGZI4KGL547U8Q8F/q/dCOMS8NtKXHksbiN6U1LS08pIf1Z/ksXhf4oj8EXgcfBw2vhoOEMwJIgagZo9Sl8oYWmpaUvb9qJMjNFS8xtTX9aXttcweULBeBnWVqr/4G1uHMMNVa79j0EdwDr0yKd2jfYZxUzwuK1tLSBjioD1ugrIl0A4fVkdAxARm9aWOoMbyaorxxMZ+MyHkhCmJ0LRRAWmcCath6sfzsyjlafR4/IJqwk7nH6wAREpQsVEcx+OezjCEAS4s6gD41mH/iMtFlWJhfYIy2GM4yjZSgsdgD7X4jyoC4scNKCPgsL6peDly2V/l4ILVZvwalRJU9Lq0Ny6j7OBK0BAN0D+oQEENVL9O348PmgGcAQtJxWCSZaYj4s+npG+GFAS0tFcQynXgYzJoXJoIbBDIUj9JPNZ7S+poM3Lfi//Mu/aCBE60swGI0CrSkBz/MjeCh1ZA6fQCb46KPSlyXYWIjKAcLr4PnTX6fvTBeE50s3gvtlKREBTeUVBwMDS54/fVrjHlAXQfeBn3EAcXDzu/x8rozYCwVWs9+pDjOpnKXlHtD7tMPq9Q0fxVS8B1YwJEePH1LgcR2DKtR7cekjdO+CnzmMnHovZGyjWqzIBfTYFZxTfLoXrevhV7pgdUdHwqjA9aN8xyVZuekoU+/DWmTV6NE1iGg5Aa1BMZrIwZpGugDiHrQDxZq6yQxEsHnwSxEIoizI6ciSPF8psmBMC7MhxRi6JkKR1nUEHcxHoDO4UqITGaj83awL4vE7bIBnAcrSGJzLPSCg+DAZjRvGgH1ZKYDhi4WOtMIMggguPjCqupj/Ny8DZPqptEh0IfgiyOli8HNO/wQRM358+HQhWITIfDzPk9JCTun8nConRv209LSatNBkFpj3pwVkhS/PgVafLgGBSjAxoOKgYYBGsQ3FKvSlCXhO+QwGeQ68Ns4KnDEIWvrHBCg7ntPNoVtBF4nCnYVrOgAACVlJREFUeEoO+aI7wvPggDHMxfm62TzfIH5WIGZxZKSeuLYYWARQVOwn0DfQDl8WHQkRJ7Vh/dsYBOIFWEkxw1uM7txoZQ9LFgz3a+v7IMTbUYA2iCVDu7v7oJktlZtveKXkYZnR0YlhNGs+gxqzVuntxwqPpYVSUVojNeWrYI0Lpa3/kDy57WcoC++GYAOtkNxFarG5hkJ2Zj5+SqGad+K7AHZ4GLRcB9yFuKxcsQw1bSGAGyITpJBz0c2GFlbXhdAsmrG0c4OWwGHQQmCQBuLDItAM5cOHws9pEWldjVCboDHVsDyCsdr8l5aPUzL3RUCawIvA5JROMQsDNSqjCDqjDCMYKazh3yoDxBRNS8+BxHOgxSdwKU3koOC5cVu6BxS7EIDclkIU0l5kBri9+YwDjsegpeb+eY0U8BimgnEJP+MxuV+eJxto8Dr5N3/oWhDgJlC7UIr4+QTunOyB8f0sfpA+lapO1c8NYunPhx79Gdoh9clNN74MK4SjKhYW0+VyQ+XFqZvTNugy+KVM6ZLwr0Ltlx2aWX8gokswxbWdET6fCEqO1w2womlx0ifp2QW6D+TWUPh4UFcjT/cwaUBKyQFpJFX0rBPzQOCNalvvJM7l5xg8hXLTtXdgC59ad5b5wMuaqqAwvRIspda52AMDmNmEuZn+eNMvhkxP5VRnP6jziURSs2xzZb7MIDlXebnxmc3AST1f810DSuODpp4f30tNonDb2UkVI0bnOaQKhC7mvrxAoLX8PSsosawSF6VjTwQjFmLDN4IyEhuQQBiLvmHdL28aOFY0Ue6GhQqFIABn5xcEVDG07WRAx8h+IsTaMw/EN1ihBsJvG+u7IIxhBo2aIbczHd+NSQi+q94YZN88WAUHZhP7RnCH9K8NQGVz5bw8JBFgeeJIXoQwKJh1c3uwyqMdhYxJZNa0SJM0GUFmlfpY1zTlGqhO4tnYNVkYQzFdyk2eC2SX8v3Ubc3xU0FsAsVzWbNznfOlntfsTNTFXIMJQi9m2+drmylLa7kE1ivF70OuPgbClHQUI35/cAT/YspCN/Cu3lYUGBKUdizUvBRAYv+lSbQ26tVGHCOjAwrmQkwhBCDruyjv49q6QSzZxGpcyhQnsOByOVZUDKDvbBWmKJbI9PeNoB9XGBk2ZJ7QnzYH0sKyQrb4pOgcAdtgE3xYLGiBAeACs1BWUqUVu4m4F8uKkuLSdIb6vNZvBrT8I1UE/nzdxj/N/VwoHfqnedYXPqsU0JqNDYCZoZqqqsUKMk3NezGdYzE7aGJb0AmvtLwAdWKrIBs8DbDYEZxUYUVxlIYgCGOzDA96brEui42OW1pOwYVg/yg01QA42cc2A3XxcRbagRUIBya0G18ZBDq5qJNvbUbTNFjh8spCXbkxhKZ3gbEIKijyIYYpRTfGE7pCejHWHjtwBHVnWJCvqqJeFzLJBsOwAKud29kZhx0T1amhTztbd3jxkroL38Y/zS0uc9BO33RrKlJ1q9ZgkVYaQwPkp3c+IGuuWKP9BIbGhqW95yRa5gTg7LNiwSP5BT5YRDZ3I9CdaALXBcc9E4FCI0CF6k2khskqWFYQAhoYb4ps6Auz24gNrkC6NwORbSZSk626srgdnb4DY1Yn8PR0L3xarEwIN2IYC0TH4mNaD8aSmgqounIy8lHX1gPOsRldZ65HgEgZ5FSSYoZQ5tkqrz9NyM2f1bnuwJzsgeX/mSa4bHKMxsk7HgIwGb3niQu+bBh1YWFYzcyMbBDxRbqObQB1WUNICmTgPaeTU3UegJujPGAUHcOZeAgEgiqmKUHhY06OD1FsN76HxYbBDbNmKY6sFoHvRdSbQBVuMDSm6yiMg/phczl2WeztHZJACK3s8b7X41PLPjkxDr94EqLvoGzZfCO6mNCVsKpuZ6q75kH7Uh8O56C8LK7W8m/RbXusVVraDksFus5wTQMNltjGE/9zJUcPFsI9cGCvAq+4uBCuAakRlCIGoY1FMJSfmy8Z2W5QJ83Y3qPWdXBwGGANQreQi1VpvJb8EZW9lag9G0UDj+FhtMqHOUbPZdU7DA+DvkEgVwCdQwsKKz3pCaVgHOgio63U4Wrk+OCKNHegQ80a7Txu6Q1M/9nL3x14qYPxYs//HJZ2yj3QvQC0/nYIVA5KYXGmHDiE1cnz0awYwg3WVRXkF6Er4QJM2UgEIPAJBce11DzXV4yixhpwhFjzAAKZtp6jYBhOg1ssVeA2g8McGhoDF1qk/GXAH4Koo0cWQS9QkluLACwBfngADc/O4Hc/BlFECw7Ly6rBU2JhEn+bshpskcRjDEEuuaxxLbjIIDQHAG0G0qt6/vOgvVgwvFS2Oy9oWYdF0cpEdBgp16cgtE6DHqEHRDiCJ+hrPViDlq4AmtOjndEQpnUXXIJ8+KBIOngo7CZVxYAIvikaJu8/vA3Jh14EbehcCN922eJlaH+0DxoFLyxkJ7Jsi7Ry1oumdNTtqKgcNNsYxDVcjXEAgh02PM6EhbW7/FpFMTA4okR6GhaOzoY4ZnQ4JqtWYCE4rF02rcA3vbteKo9l/jzPdwfmSC4Y9oAN3qxmbw5HVE6c3gO6qgULd3BtBBDPyNKS6B+HDNCFgsWSonJwqIXgbdG/gAs4QwNLK0e2wepCAyFNsAfBF9bPxbTPZsh0DQaxCs2SxegPhhZJbLDMchlysAwG2Z5ekxpcMBpmM4I1Grp7OgHefiQ3+uEDp6H5L7hYIJxdwfv6AlKF6t+a6iV4yz5VKUGedh60l9MwOE9GjEWOrPVnOozl4WFYWZRyo8dABPxsGurCfOBPs31oNIY0K4MeLQ/Hb9TOKlDg96rMEOOAvzOwsqpxBW12WuBSdMO61sPnZU8Cq6I3jupGK+/P5AQ7v7D3LaZ4WmzWM+q3abl7VGk2Ph6EUCcIsINey8d6Yz50RkQbJB43tfb+xUwzXk4A+VO8lnOAlqdqdRO0yqqpQ0APBF1ix0Tfpv8XZYnWpREk2tiCID3bSnM6ALJqjqxaeg2eWKnAoUEaTLe3LOI07ca9zp16nU6CcBsjOeTAsPzYFzu1+Kf4cC/XczoPaGkx+WNlyExfgLPrP6lFtWpopxLAFwQKM2LT2xtgT9/aSyih1+za9HCYbpJszmXesl6ukKWRey4J5+f5fqTm/Z/nXc/v7jK8A5cM2lSM//9as+czzfh87usyfM6X1SX9P43qG1HBieq8AAAAAElFTkSuQmCC"/>
          <p:cNvSpPr>
            <a:spLocks noChangeAspect="1" noChangeArrowheads="1"/>
          </p:cNvSpPr>
          <p:nvPr/>
        </p:nvSpPr>
        <p:spPr bwMode="auto">
          <a:xfrm>
            <a:off x="4218471" y="4173093"/>
            <a:ext cx="164782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AutoShape 8" descr="data:image/png;base64,iVBORw0KGgoAAAANSUhEUgAAAK0AAABRCAYAAACg/yYhAAAgAElEQVR4Xu19B3ic13HtbMPuoi167yBIsDeRYhElqje35yb37yWO02wnsdxLXOVeZMeWS5zEsRPbibskx5IsySqUWMTeCZIA0XvdBmDrO2d+XGIBgU1Pki0GK+EjsPvvX8+dO3PmzFxbEi95wV4x7Nlu/eAoPJKNf+KVTMbFZrPhNxt+57/4Tf/h6cSnv/eCndv8jl+qd8D2woJ25m2xgEpQJvFfAnC1EGyNGhv+c+i/86/5O3C+O/DCgpZoPIvB2BRQLYgmFaT8MKEQtkDrsizsjO/NP8D5OzDzDrxIoE3olE9w0rpaDolDIZtM4jP7tK21QDuF9HmjO4/XOe7ACwtaNZnGZQZkFYwALXBqARcghiOrYIbbYFdvwSB1HrHziJ37DrzAoGVAZcBHCwtPNhEHOOEK4G0rBrRJHJs5HLC884HYPE4v4g68wKCddk4twwo2wTYJuzohQ8N9Mj4+ISXFVeK0Z+LDNIB5ilpQ9sCyyvOv+Tsw+w48B9BOM2SWjzpzGqf1tJHXwmaJRELsDgZaZAqcODZ+T4alf+SUPLrtXonFg3LV+pdLXcVGbEvQmiAN2yddlgsBt4Gug7oW+NFd07+YArT12dQxz17dfCR3OUP9EkFrfFT+SzBafqn1AqDIxRreFcYyaYtg3g/L4Gi7DA2MSH5OpeTl5cpIuEdOtD0lx04+LptXvkaW1t0u8ZhTuoePSSDYK2WFjZKXVQtQYyfYB4Fps7kU+HG4FzYbBgP+tsZLVAlea1CYATQP2nnQzrBgtK9kAgBaWFIH/NNp4DpgMRW5sIh2YMkvx1v2S3PrIXGnJWVyPCZrV22R0sLF0hfsl1/f/wO5/YaXSyX+Pt3WJEdOPiWedIAy4ZYFNVdIXeUyABd8g82jFp2+sAGmRZPxWHhPQUuOd96duJzBaq7tApZ22opO34yEJJJRBS4xFAiMSCA8Cr/UKdlZeeL1ZOJzMAGYx7uH9sjuA0+IyxuVoqJ0GRsek8K8BllUf610DQaks+uE1FcXSEluoezav0vCsUHxZkVlPBiQ8UCarFt1qxTkNko86hG3yyGh8UEZHRsGRh2Sk50r6d5MicQS4nJ6UxIT86zD5Q7cSwYts1oiDKgS0t3TLh1dzZKV5ZJYLI7AKiH1dY1SkJePaXxSnjl0n4yG20WcIYDZKV5HlowMRcWWlik2l0tqK0vlTNtBhGBuCQZsUlCaJ8HxbhkPD4rLkSd52ctlzZLbQONmS3dvi3R2H5Hc3AyJTERlYjIuDQ3LJMObB2ufjh+6B3zNW9t50Oo0PJVuVcNLnzIu0diE7DuwXRY0lEma13IJAv6ENJ/ukNWrVkgk7pd9Rx6RqG1IEvagRCdEqkuXwLp2SUvXQUmmhUBzIeCKRSUezpQVS2+UrJw8ae08DKsawRF94nZUyyYEasGxuBw/vl8aG0skPQNjAPTYACx1f29IVi6/ClY+I4Uu47nOW9vLGbgXYWlpWS1NgJUQYOQ+KeGJgBw8vENWrVogjzx+P/xNp9x2wx1y/GSzONNsku1zysHj20QIwDSAM54mRTkVEk0Gpblnt4zDFYhNinhdbvGlVUp1xWqZjMdkaKwdlhXORzQdR8yS1cs3SmdHv/gyMqQGlvnX9/9ECgvzZOmSNXLqZL+sX3MTAA6fV8fVvNDmcgbrJfi006BVyCYsrpUuwuHjuySeHJH+wTMaKG3ZfLv09ftlaGhAyipzpGvghESYTHC4ZDI8LmMjg5Lpc4gnJwk/eFzssSxxgr7ypefLWGBcQpFhSfPYAO4quAAWEEuLi6Svd1CK88slJytfHn30IcnNy5D09EzJ8y2QqvI1sLTwaWeAdt7SXs7ghaWNwX5OT6kqH0x55om4xYna7GQMIHpJGp8xBrsWAEXVLW1dxyQzwycVpUulq2dAguFOSTj7pbuvRQGbTDgkGrE43dz8LInbQ9I/MCT2eA4s9KQUFhQjK2aT0WAPjhWRNCQb7PBzmeItL6mD1XVIZrpPSorKpbX1DD6zS3l5rXjdJaDZsuHPIptmBzVGViPpxO9plhuToiKb5pPnAf1SBzRAGydMp/xAEEmkrEDy8yGD0YKvSuqK703inQig4JEkpvpEEuByRmTQ3yZtnSelsqIG071XAqEQmNNuGQuflMHBLklzTwVIyXTJSM9D0IaIPzmKjNiAeNNKZHxyUPLzi8Vhy8B3+yUyGYQ5p49sl3AoInVVV4gD301Lc+t3+X57azf821WS5S1CwAf+lroF27gGh/E4hTge/E0tA90aK12sCY/5IO2ljlc9fxtASoTy0eqUT/7VCAfpyyYSFmgnowPS0X1aigpqJSujBG4BaK/kmBw8slMKivLV2tFaRuMRiSbGJBIZxfbHpbK6BJZ3FIPBDs7VjiRCHD5vXLq6eiQRzUAQF5PiolK87xK7cwKWOYZAyyNpjgzp6eqThQvWShKUl8PuwiCB1eZgwuQwBPps7arNClAHKLCB4U4JBoNIC1eCecgAYLE/Be1cGbPL4tn9r72IFNCyymBa22pZWIIMtD2MZf/wcTl0ZJfk5ZZLWWkDpvQC0FUHJBINi9uTIa40F0AzIpnZaTIw1C8F+YWy/9A2yclzyuBwFz4HqLEvD7ZNA/0VAWVVVb5UWtuPIvHgkclJDpegDgZ6JPnZ5RIYCcn69VtloCcAK52D70yKC1SZy+mWwaFeKcyvkMqSBrgnbdLT0yUTExOyZvV6uBJ5wKp7lqWddwsuF5RPsQdWWtYKtKgPsKZSugj0ce12cLL9h2VotE2KSyql+VQ3ovdFcrJ5j1RUVEhP94hUV1dLO9yE/KIsOXn6lFSU18nIKKzfeA+Crh7VCzgdXqmtXgR/FmKZcExWLbtGdu97RAqLC8XrzQLn2yQOMA8T4GELfNWSgURFjq9Yutr7YXGX4HvDUl1ZJW3wa3PzM2V0NCi1NYvk2LEmaWxolPb2TqmqrBGfrxCeAtgHtbRTmgVT53O5PLn/xdcxFYhN6VyBUPp/cZg6l9MJ15LZrzimZpGmlh3izYjB0qVLb+8wLCfFMGG1ZsmEVzwuj0zEwMcmwtLb1ws/tVC36eo5AZdhDNvaJTpph3VdJP6xMZmcsMmGdTfL9t0PSF5BNqxwQvoGWwBahFAJGxIR+VJVUSnBEFiHoRAosQVwOWCB83NkZGRAMjKQYRsL4BheDfTyc4uQoAirl9NQuxiP1I0fuDeq4YWrYEvVJvwvfuKXwaUDtFE8ZjzQqYytVm8lJsDDjsjI2ACmbhfopXRpOrVPGpfUyhBI/dGxkExER8XjjiITFpGcnGIZHPDD6lbJmfbTCNbGAX4Eam6H+AO9sOETACWseMQreTnlAFiBgqq2cpWc6donNkcUVFm/DI+1SRI+bZo7XeLjDikrKZIx/5j4kB6WuAcuR7kC1uNxwJ2gkMauMZvLmSn5sMheuB6t7WdglRvAaoTh+zK1XAh3IV8FN/OB2GWAWA3ElD2Yqsuie5AEB2sPy+79fwB4YHHhi44OhwDCSVnYuABTMhILwZjYnOPIig0jnRpUiikroxByWZfkFuRKS/thGfV3S8PCBunsbEEWKw0c7bjkZJRLUX4NLPEApvOVUpS7CFzuAfikJyUHFrRv8KT4QyOSkZkjCVjl2qoycMGHpaqsGpqFKhnFPuKJCADrR8o4CjcgV5yYEei/5mPgOO1uOXbiCFiGdLgbXvjAJMe8snrFZlwZabDp65xPmr10ATwFWtJCpLjoDkxiKo8iRbtLSktzxA2WqbunG887JumZLgmFghpEudMyJDPTI9t3PgFQuuHjNiIY6pPqqlrp6m5VkXdRcalKBifGwRhAH9BQtwT+aCeSBX2yeHEj/E/4x61NcqLpKHxiyBYB3I6ODrAMSQDPDWvfp4xAYV6d5GSWI3XbKQXFaXLg4C5Y3mLZvOlq0Go9ylpkwaKyMHICmbok0szVldUyDIZhdGRSVi+9Gk/IO1UwyYCTL6NVMBUU0w+RLhIF6anV9RZtdv5gLvV7vJfcnvuJQ2I5LXCfPt759meOnbrNhc7BfMcci3/P9R2zT3OOqX+b6559fC2Luoh78GIMhbOWlhfAYCwaC4ETFensaZGevjapb6jE7x3icCXxEwMz0KsSw0qQ/gurGuXJvY9Je8cpKSjIk7q6OrgDsLzYU29vD3zQiKxasQ5TfBj+aQ3Muh0p2XYFZ29fl4wDYJmZPkz7BXA5/GpRY8igdXb0SFa2Sw4f2ylOlw1JhUUIrDJgWV1y/NQu+LIjsnThFlm9ZIMcObUfdFe3ZtJKi0skFI5C/ZUDsU2JHDp6WBYvWi2FvloMSGTNkkxCmH4LFofLl3l45qHMBVpud64WEeahzwZ5KvBnb2NAMPshm2PPfn82wOb63vkAkwr+1GPPHhQq3MdAM8cz183tZu/jxQDoXMew2APWbrEnAR5oDMHUGPxQlxvg6T6DKbtXiktLZHi0D66AH1LEMfCgHlmzfIP09Q1DDJOUokIfLOugTAKkhhsdHOyX8ooiKS4shbXzqw9KKx2NhkCROWGVO2V4BMLwvEJwq2UAYggKrgJk1rLgm6ZLdnYm2IST0jfQDT+4ApYVfm4cLkaOR3w5udIPGsxu80p2jhcMxMPi9AYxGLIhtilC0qIUarIJZTZ8SP0inya5WeX4vtMKHJURmQZt6oNJBef5rJyxnmYb/m0sa+pA4HsEQCzGIJaJkGlrfS7LZYBzPmDOttLcF49BdynVcnIfqVbe7DP12LPPw1wbz4O1e3Odx4VmnRcS0GdBS30sJFcAyglQWftlaKRDausqwdHCT80HSAa75XjTYSi5AnLVhq2SC0s2NDAubgRNgeCgLFxUr1TW5OQ4rKPIkaP7kVgoBM2VBnoLiQgYcic0sWluO/7lVMsR7QKI45LA9E7QuvBFPtjx8XG9WcOjPXAPxmTTxptk3E8XAGCGZW462QH5YxlAPyBVNYVypmOv7D/8BIQ0hQjC1uDcqnBuSHBEo/Cpu2CBq6S+ZoWUFy/A4MRDhRthZchmvvoRDPr9fqmtrdUHHUJ2r6enR8FPH3l0dBQzSK/OKDxPPtQuqNbcbjf0wkVqiTs7O/WzkpISBI0j+n3uz+Px6MH43uDgoL7HB9/e3q7HMcCphMuUk5OD+zGm+yaAuP/y8nIwJhl6TN4bctKnTp0SnjPPraGhAcxKPu7/pLpYvBfcD4HMv7k/HqO4uFj3ZQaWseyBQECam5tl4cKFuj8zcHjNPAaPx+sqKyuDccl9ITF5wX2nqLziyHr5Zf/B7VJWkS1Np/ejNCZL3NAChidCeJgjKvwuKy6XiuJ6aWnukeKChZi6K0FrnUIq9zRuqkuqqkow2uNytGm/TCArlpGepfVfDodbHxz3k5XtAZXl12h/YiIiWQi8SF95PG6AKgbQBmDVUaYDV6SmukZWLbkG4LUAEgrEpb52Lc6jDkwBAr5gKzS8xZA0nsGgGYRr48X+ssWb7gRARiUcngQ33CBD/ZQxbkQoRu1tOu3P2ZtjAPOLX/xCnnnmGfn0pz+t59rU1CRf/epX9W+CkJ99/vOfl7e85S3ymte8Rh/sZz/7WQXMG97wBt3f5z73OX2of/M3fyOHDh2SL33pS/Ke97xH1q5dq59/61vfUuB+9KMfhbBoSD72sY8pGAuQrOF5vO51r1PgPP744/L9739fli9fLt3d3Zh5suWd73ynngcB9IMf/AAzXZ9+j/fl1ltvlWuuuUYHzSc/+Un5i7/4C9mwYYPGBB/+8IcV6DwvAnjNmjXytre9bcYg+PGPfyz/8R//IR/5yEfk6quvPmu1H3nkEfm3f/s3Wbp0KWZZMEcAMa//qquumuFWzWXNL4i+57jBTNBGggjAnpL6BUjTSgj+axem/wR8z7D4cNMKCwpBbY3K6EBUstJLZGH9Wq0icLpAck34AaJToMl68XcUZTMC4GEKB7UVi1EP4FahdlZ2Bqb8TrgIYCVGh5FdqwRgx2EZigHoMa2KYDKDtV8uWGWmfyPhdNU7MAtXCb7W7cT5gdeNJQKQQu7SY+fk5iBwLIFYvA0VDqikwDm5nBlIctSKH0mIzvY+2XDFtdg/qxysc5k9Vf73f/+37Ny5U4FJ0NKSffGLX1Rg0kLt2rVLQZiVlSUf+tCHoH9olE984hMKsje/+c26OwKGVvdv//Zv1eoRBLTMBByt3Xvf+1596Fu3blUr/IEPfEDe9a53yZVXXqnfj2J2oEUjWH72s5/JN7/5TbV0BP673/1uBSatM/fzwQ9+UK644gq1xgQywU8A85g8PvdJoHFbDip+d+/evfKVr3xFXv7yl8tb3/pWPSaByOvkYFqwYIFuzxdngoceekg4mP/pn/5JgUxwP/HEE3ofOCvMFTA+Ryxe9NfOgpb9COgetHc0IQBrBuhsEkPlrC0tCjAFUN6SA182DQAieb9e0t2FOAiUWFq3FQPjYMluGMiR4w2FhuHjwlVAFsztzobF9akf6XWnIbvWLMeaDkppeb709QzLssXrwRCUQ8aIioRwGCIa8MCTo9g+Dr1BJlyKAslwZ8FViQFsiBITUIolQjgm/cUkzm9Ims7skYLCdGTtusFuTABYPolF4W7Ys5B0GJe6mgb411XYZ4YmI+hapgZH/J0gITDvuusunSJPnjwpX/7yl9V6crrdsWOH/PKXv9TptbW1VT+7++67MbtUyRvf+Ea96Z/5zGd0miZo+PrVr34lDzzwgNxzzz2ye/dufeh84JmZmQpGAmzFihVSX1+v723atElBS2D86Ec/UgDR0t53333y93//97odwU/gEaC33367DgAeky8OBFrvv/7rv5Z169appSXgOai4HV/f+c53dBbhPugDP/zwwzpYX/WqV+nM8qlPfUoznHwRtL/5zW/ka1/7mt4Tzg7ve9/75PWvf71adyuAn9tvvmgUXuKG06CF0wmZIh5kDNE+0qyTY3ANYjIS7JBtTz+NUZwpK5etFv9IRFYs3gKvkBQTMk7qC5MiYiAQBajAjQJMFIpb3CgtGrJrAFcMqm+7Mwr6K6kFj8egx1298mqpqViCz1wqlLGARFkMqSlU2upQYHaL0XtAj5eIQ7qoqjMGVmlwa0ZRJfF7ySu0yZ59OzEwMmTdmq0Q3eTDcrnhB+dKNqSTUUqB9ZwwOzhTiiSnqBxaWroAX/jCFxQ4xtIStLSeBO3Pf/5ztY7f+MY31MISeHzAxj0gaDll0z3gi8D6x3/8R7WmTz31FNyXNAUUX/RtaS25H/qKtObXXnutHnvbtm3y3e9+VxYtWiRHjx7V6ZwApSXmPaJ1fPTRR+Wxxx5TS0tAL1u2TAHO4/3VX/0VdBvrFbTvf//7FWTcN18cDAcPHlTrStBydqDFvPHGG3Vw0fV57Wtfq9v+/ve/l1//+tdnQUv/m9f/ile8Qm6++WY9dmoAeon4e06bz6hcYLDEgUOBDEE3Ee9Bnde90A+MQpSdhH/ZiCyTDUmCMu1VEEM0rhgDh2uHtjYhYQhebJhmhrATsAHZ9ZJmo/+IgAvbMh0stpBOz2MoFd996Bdy9cY7xGnLUQ7VDkBpry+AlZkuageCkXZY/tMSG0cCA4FYcVEeoIpERjwbAwDgtvvlZOteGY8M4Dvj8OlaAX4nhD01snbF9dh3EfbNwCuVsrI63JiX8Wn5cH7729/qVMiplmChNaVFIhAJ2v/8z//Uv+k7Etyk9fgA6YvyRStN35HugAlmuD2nXj7wd7zjHeof8kWrRQBw2l+1atWMB0iflsfiMTiYuC19U4KMQNGkCp8SXBBaPk7rBC5BaywtQUv3gJ/TFaAfyu3pT69cuVLfa2lp0ZmEgSEzn7wu7puDjwOMVpizBX1x+sWciehr8xg1NTV/XEurd4AyVvzQr3Q44tLRe1g6+vbBtkFdBWUVZl3JzUHR4qRTVi65ERsymsU/0LJ29hxQcI1D7MIsmDiC0BmsRKoXQCuoBk+7HBY2TbvLUE44CtAeOn6vbFj7akzhjEZN4w8mkoOa+m3rbJM9Bx+HlFHE4yiQEKyGD/ztlg0vB60F3heDJZ7wy+6DT4gv1wWGowOuiGlslyXVZStw7MVwB6g9mCo5P9vkYxojBAEfCEHKB0iLxQBo+/btCkBO0Qw0aCl/+MMfKpAZmd97771qgQg6Y5k43dMq/8M//IOCi/sl2Pk+LR0ftuE8GUjdeeedejyCjn4pfdTFixfLgw8+KD/5yU90Kje+8Jve9Cb1RQnM3/3ud2rhCTC6DrfccotaPn5GkNKy09WgpSWYuX+6FnRr+KL7Qnfke9/73lng8lxPnDihoOZgok/M82AgRteBPu3hw4f1Om677bY/WrLh2TVieLZxZMUcCIaamp8R/0QHZncLtBHM+NQiTKLqtrH+KgRjFbgQth4Iyh+e/Cl80hHwt+uhIRjAeyEpzquW7c88jdx/sVx/9evVwjKBYUMEPxbskoMnfiUb1rweoC0m8rXZB+I6vODbxrvlyR2gsYoyZTGmTw+s69h4pzzy2C9QK7ZY1i5/td60EX8vmIMTauVd6K1AqaTLCZvtBD9ry5dFtVdiYNGHNaC13ILZltZYxQMHDqg/SQvKQIMPhw+XoD1z5ozwc4KDVolTNYMUgmz16tVqdRhA0UoTMIabpYX9r//6L2UQaFENmAkogo/W0HC5DJYY4NE1IUA4Zft8PgUPt6EfSZeE1m94eFjpMAJ948aNahkJcPqhZA54/qQPaS0HBgbU7aBF5Wf8Hs+P/nZpaanuQzOi+OGMQ0aE1vj06dM6WHmtHKj0v3l+5n79MbJkKaDlQ7VSdZB8wzLF5dip3YAPEgioCaP/6oKSKxqFGAZi7jI02CjKW6D2MRIbkZ17/weACci1V70C07cHIIqgQiEo23c8Jmkun2y84mXYP0ppKVFETdcoQHvgOEF7B8prMN3DH2D/RD+qF/oGj4O1APAdEVhZS9ObjPhQelMgzQi4hgbH5fot/1eTCx2g23oH2lRRlpnlQUYMgnNYOI8HopyETxrrNuAGE6SWuN3ykakVnra05mHxHTPtmk/5mQGZsZAm+EjNEs0OSPgdvgwVZLJQsx/yXCS9SRLw++bczHnxs3OdJ/fN7QlOvsw5zJUg4H54bPMZByl/5z7Msc4FyFQ/9o8I2umpUykMBGOoQZBTZw5KGBULdqRvqZLypKWDX0WzDICgILdeyorqWBcgAyOtcuLUTkT8EVneuFVK0NaImOgaOCynWw6qLHDF4uvEB/0ARd50E0ZRW3bg2G8A2tdpjwOWpbOcp3foGKz2j2Vw7Lg4PdrHRmIRl+SkN8p1W26U06eOSqa3XK5c+yoFX2vHEbRd6lJu2JebBcsS1mAwHneh0rcYSrLVU1A1muFnl5inpm+fr0zP8/UwZ1NKqani5+tczQA91znP9X7qefD7c2Xops3Csz9P/Sz1Gi+GQpuytBZtob1jtU7c6pfV0dOEZnFQaUEow84xcVjYYGAQwY0dkj9WDdQDVDFkpA7LSKBZxeNZ3nppqNmoFri57WkJT/Zhfw68Xy0LqteCRkOqESAeC3fI/qO/nnIPijhhgxWAWwJp4mi4Rbr6Dsup1qPgYoOgmCokL7NBejoHkF0LInh7FSiwargSCWlHUeVwAIWUCMKKQEv5/UFYdvjM4GbpRxflcmDp3mm39Fwsa/vivC70cF+cs7i8jjIHaHmBVprVH+qRY6e3g0ryIf+PtO1QAJWxQfCfUSktaoC1rYRrgHTimWfE4RlQccu4P0NqK9ardTvTuRcKsIgGa/HJAoB2naaFHTZY2lALfNpfArRvBoiLYb0ZQMG+Y9pKS5vEUBhCb699MuRvBk+LkvNhOwBYLo0LF0mmZyH2hySBE8LxoSbpGz6pZe3kUt0udLEZDuJcR0CnbcGxcvBD9sCarlMrj1MtzPmswqUCL3X72ZbjQtZx9rHOB7fnui/jqjwX66hukDI7Mwf+c9nXbGtr/OQLXRdAS3Jp2tLS/7MoFSRtkVzYe/gxyS9ktqlUjh47jrqsPBnoH4Yedi2sZx4A0ybbtv8G4O1U6sth8yHzdL22Sdqz/wm4FpMyCSBmpVfJNVe+QnIzSxU4vcOn5cDhB+Wqja+UzLSqFO4gIWOhbkgeHxJPph1inUwIakrE6yyTdEcJrDksZTILp4wiRxs87kArrC30uL5sKMwCGiF3dXXIeCghq5dtRoLDqUGk1fpWtUEz/FlaXXLIBMtM38/aVn18q0vJDH+Pf8+lvOK2JgAzD8X4ljpktDHf9AM3+0ilseYCqvFBU31Ocw58L1VRZvY5ly87e6Cmftf8fva8qfjSTu28doMRzFVTYiNzTnNdVwyqf1KP5qW+Oc/TyupY/07d04sREc0wKpYI3Jo6sUtM0dZDVR8T1vYQ0qQeD4h/qL6Gx/oRudfJyaYOcKBXYaJFhiw+ivTtfunpRcMOTPsUstShDozdDJvP0L3oFns6esBAZ1Dqq4BFdUJgMwolGdolJcZhVT3wUSu1cNFmj8Kig0lAD4M9EKHbwVpkZpIyq4HGYam4YJGT4FytXmK88CjcjwFUBB+S5ctWIllxVErLsiDqQdMPRyE0Co24JnDJ7HU7VfNmMQdmdR3L8tJ4UEBDjvLkyVOawl2+fJmyBqn+Lrc+cuSI5vzJGFBIM/tBm2CITMOxY8eUhbjuuutUO2BI+NSHxM8Z9RvxDTNVpK0MOHkOTAMzAcHt+OJ5cjvuk9G8+T73a4JGApYJCNJ4bW1teh7MaFG7QJ7YaB1SrRu/y+2pdy4uKwYVtwLnZSUP9D7gvyCUemQ1EjBKa8CYeLBPMzhSr2syGtEExhnU8xUVFMnV11x9VldMwFKeb7w0JmCOHz+ujAZZGF7z+V5qabWpHEBKsQr92SA6ISbAIGRDJ9AKIcypMycly+eVhQ31oGfGEb2HZe2SzTgJD0YT+8Yyc8UfjiyKremfYpTqQOzc8NUAACAASURBVItIIDEAIc5eWNRMAA/EFwKsLEgMxycGQR1ly8gAMms4hVB4DEyBAye+Ar7ssBw8ugtZo35YymwUOi6UVcu3KoNhGT6KrOOazt0JTW/jYroqIekAR+yHlmF540ZwyjkYIAE8VAjWUaGbQHBm12QHpzcGfhZoKYAnaEkrffOb39KH9KY3vRE/b1KraaJsPmCmOEmJUXtAbnSuF+khJhmY1WIkT46WVNZclpnfJz/LpAZ5Xw4IPjy+mAggZcV0LPljoxQjTUZ+mLMKs1qkogi4VFeE2TLScQSEAVMYKXKeD3nhO+64QzNmqefE35liJkVWAh3He8H3rlm1WjXO3LcLlrMbOmnVJuAZ3I1z4CBIpb/03uL+tWDQfuKTn9C0Mvlkctu5kJRa/YXBWqSo7Hg/jb6D23GfFwAtTgegZRbKjgbGnb2n5FTzYVQrQD21oE4qUFFw8uQJqa6BmguyvJzsIrQ4csi6pejejWmali+BXgc28Lo6lVBySEjx5NjZG9ZwMNyLCt0muWL5OvHY3EgN96GsvANlOQdQTdsIX7URWbY8BGcDcvxoK7jMNZAldqC6F/VmmGZYG+ay5aFmDNbGjUJGTlXwYR2w7ExC7IKeNjsvDjlll9SgcqL1TD/aia6WEycPQ2zeAdFMFcQ9q6QwZyGoNXRs1AJdMiQWaGlpqYsgx3rPPd+Ba0R6z6lg4wNOrTwgeJ588klNjd5www1zEuzkWJlK5cOkhSMvSpDPBVoC/F//9V+Vd2UC4JWvfKU+ZA4WWkpadvKtHCDGUvM8v/71r2tGiuIeCni4bzMr/PSnP9XEBFPDTMny+7wGcq4cmBTc0P9nYoOWLZUdIGjIy9IuNKK65KMf+ShETnjOcKHIyhC0zMzx3n3+c59Xt9FYd+NK0VX58U9/IjwPzgYcfExd33j9DToA2AbWcomtJ8D7yUHIpAzBy3O7AGitLsioWYD/Nww/80lJz0pC3PE0TnoJCOY1qAzo1anOH4zI2pWboZjqB3uQI4sWLJNsL4sU+WJUnhqZG78NRZIyBqH2DtBeS7XPbDvag/aAX+XUnu7NhfZgDQAJ4TaE5p3tfrli1SbsC6W3+uJUzqmJFtJqvqHuAT73hwJy8tQJCU72SmmFF37wY9DNLpS62hWg14pkz95t0oaqirVr1kKI40LJ+o0A/9QNORuYGQ2CXXP53/72dwFYFk5C0gginiou3nhjxWjZaEH5wA1o9Syn/Er+TtkghTXXX3+9JiP4GdOiFNaY/Rj+lsekdaMLwEFCgM1+GTAYXpigpfaB36FFJ2gN8Jh9M9aXx5y9PwKXaWW6L7S0zH7RshtrTMHM09CapOE9f9Avb7jjDfK2t7z1rD/ahdIrgjaJmdRYxVTemucexuzwgQ9+QMHMgUMxDpMfH/nwR6ZcT1qNaRqM95ODMC8vTwchXZcLgDaK62VwkAA4W5E6PQBBdxkE30d1JNggGNAovX8AU3eaXLP5NjgBbrWckcgY1FP1OAFMZ/BVkQ3Ad7C9/osfBHVJMAHB+Iicbm6SxQ0L4Gvake5tQQKhDYEe6CkHJI8ocCwthTQx0C+DfTFwq8jN43ysG2kFAhbZarkvyiPD7z1xAmU+KFWvratA87p+jNiHp8p3KiQeQf+wOMt50qCZqJNDB1vQgfEG9FKAAFr3ZdgEK9nA4xAMdA+WLFmsFpK+Gy0VxSd88SHQ0hIYnCIJSgNY/svzZUaKVpjfpw6Xopf9+/erpaEVNRbRCLkpVqHvR/2r0eieq9LAHMOAloOKlomgNefBv//whz/In//5n6sE0rxSXQe6If/8z/+s3+OgpH9uQE9AE0QbN20EBppAMYZV1LN29RrdFUHLwcV7+CUMYIp8zKAywSxBf9fnPqvZRKZ8eR84MHisBXWgSTnArYvRfdKy09JSqUathVGsnQu4tkQSShgVlNgg62tF1cIzsqixUn1BirRDkYAWKk5MovbKUyhXrLhamyD3+Ttkx9NPSAWaY2igowoXS5lFN5sKrCQ6LCbR7ysE3eskcsC1COLoy4z6B6DV7cTFsk+BVyqLV6A1qFvliJ1ngpKOchlWAWsmi34yexao3831FRiEMaKP4Lw6ZMtVV2N9hjwJxfyyF93E48kQSnbAOBTWajo3hupdFmE2HW+DT7wFvm3Z1L2YG7Rf+9rdakGvu+5atVi0uMzDc4on4L4AS/AUHsps0PIzApFCF954AprgpdiF0z+F13x4JmgiMKkDoNWiK8AHSlfE+IfnemB8/1ygpaiGx2T1Bf81Gl0DaHOODMxoYaky43Zm8HE7Wlr6tO97//tgaYPyvSmlGc8vPzcPBqdXQczA4stf+vJZ0KYOXgLw4Ucelg/h2q69Zqt84EMf1BmHA+kNr7/Dukb6tFOT8SWDFtYuaUtSEgixNdKxz+x9SMtkomiHMDLsRzp1Au05Sdb7pRQtiIpzaqSnvxsBzwmphK+4AL0LTGROv9gSvhhJIoI7iMn7Qh1IFByTcVQnsLqhoJhdaI4AEAHocvNhgTdJF7rTxNAbLMNVJcsWXY0BwvIUXhUCO90fzSPb5lO7oLcI1RWHIShHOUx5DaYUSwA+FjqD4A5daoJubTiSm1eAamDILVH6bnp/WdOsgcVMS3v33V+XzZs3w5p8WP1CCmQY8BBwnLZoyWhJUkFL0JmqW06ZDCzo01JVxRIWPnAGVB//+Mc1n2+s2r59+9RtoFaB2zDfP7tydy7O8lyg5bEoyCEoOBhSlWOG1eB5EtT0sbk9xT4U4ZiXAe177nyPsh4fx3lROM5t3v3Od53X0nLfHBC0xOmZGZbVBNB/9Ztfq2XnoPwU7mOGx1RGW0e9ZNCCMUDszKYXTCjEELicRsXrfi2b8QI4MVjQQQQ4cSz6UQdp4lB/RCmZZYuXS0FOA6wpOhTCq7YWDzHr31ougupzMaBGA93S1LodOoIIfMw2lJbnit0NIEFYU5hbJsHRmATGJtFFpg4iczcqaNfBIkLQgX3GYpm6zhgtuV1XtbG6OWrrUWTBBtAn7Ch6HdTU1uBGpWH/oE5Qg1aQU6Y1aKw96+8bk2VL1oGOY0BiLThigcHwrxblRTBQ1L1hw0aA7mNqZekO0LK+6lWvlHfhoX3hi1+QJxA4UEl1w3XX631jsoUWlAEYLRijeaP24j5oeajTpXyRboABLVVktOakoshKUDtr8vqpYJ2dDKAlpHyS7gF9WvrcfFGhxcHFfXBQGXbAVNemCnV4ntyeAnFO46mgpYb2zjvfC2HQTQhmm3SfFPXwmuhKUMHG52HcA37X7JtiGyrHboGw5y//8h1Kk5FJoK8aDod0UK2Bq5Ea/BG0HCzGPTB0HPc716CdKmwkgcToE6IJRPyDiNx7sMbBOBpxuAFcUlSt3fvVDaiDZY3BCi+uW48TzcT2bgUszR/bKCl9pBG5lQ5m9otVvLsP3CfVC3LQmAMVvijjcaFbYgF8GP8IetyOTEg12iUVo5FHX88oAqdNsvcgBNPpabKsEVktVNOSMHBphsCJ9kqYipH8oLtAAB44huAxxy6Hj+6BjhauAazuRAjnhSybGzRbRfkCDcysDpBwW/BVy2+0NBfWDbTYA4KWQYOpq2L1wmc+d5cMDw3rA6b/ye0ICoJWFQ1TEkRGy9TAkmdkUKE0ESgmqrFIN9H/o6U2PhtBQwtLFRin3C1btpwttzEgSn245r1zgZb8LcFI7S79cIrGTZBkLC3PhyoxHo/uAWcEgtsch+ChSoyW9tZbbtVD3vc/98s937pHZ4K3v/3tCFa/DX31pAaQvCbDinA2oY9OzpXXSCWcedF14QCmao0CeRNU8nP60Kk+7UUEYqS8LPUTLaNSX6gKYHQeBQfa3d+K7oio0D2zE+XepbIUU3ksYpfli8DTqpWdiuiBKpL2Vgtm8oyWmNtyFQS+8g7pHz2NPgrVGABHYb3bEazYtYymKLcUyzSVo1iyDc0+6pABK5f7HvwpRDXDSBpcKfWVi3T1nGAIPCPSsrm+chyXJDAzQQnZffhhycqLya69j8B3DspCsAcrGl6mvQ+gKVM9LcFqFs/TYFE55blBS1mh0jrqRtjkdw8+IN+GrrUSyQRypZxW/+7v/u4saDkKGIDRItFPNTpXM9UTKJydCCaCnZwtX5Qm0vJwYBCwtN7clu5GajbLAMpYnXOB1gi8ObB4DOMqmO8TXFRw0epz8DA5QgufChID2jtxnrdAgklDxPL/u79+t7o99M0Jeg7UL37hi0pTGT98z549ul9KKcka8DrMoOG94KDiYObsQFrLnFeqpaVFviDlhXb0tDtToLX8RopP2Ce26fQBtPhsheTQL870AETYUQiroQedTEOF7FYc1Ks8KkX0kcSQ9qP1hyiQofWBZYRmIBnJhrY1B1NZJaYagnVAauqKxD/eBz8zhHZGcENc2dLR1o3pu0A71Uygtmz7bnKvXlxot7ZCcoE7daNQcbQ/KTdsfQ3EMRDCwJpTArnvyGPizhpDk7xndGpOTqItkqMWUsYadJqh9hOFjKgGtqhB+txmzbHzg/ZspxaA+2uwwCxtof/Jh0FrYSwt90s/lw+MNBSBQPG4Sd/y4dCCk96in8jgx6RzaZ1ZN0b3gkJy/pjMl7FSs+WIc4HWAIB1brT2tHIs0Umd+rk/TvNkCHi+rKJgkiE1+Ju2tHfC0t6COAeuD/Qi7aji/cxdn1HA8vxyfTkKPlM6zwHF6gbWk7G0hxaZL94DDkRWSBCQLMGnKJ0W1xyX52LcA/5r3J2zZnrWL9O9vKY+SKC40I50anvnKU00eDI4DU8AygOoXICv6GuQkD8ma1ZsBdSZiWHJC5Zf2gfSuncPmK5RjSyLiyvQvv4EungXozRnAyL39XAlvAiW4N9C8mhzBgEkp8oOHaiAWLJoFfp8oYwaRzp95oS0QDm2oLEaCQPWq0FZhkGUAI012JOQG7feAZ8XKVSwC+NgN46c2Cm5xXBhOo5Bg5ALfS50u7Cu7P21CH0QSgpAs8BVoGthAdFEYRZorZtnFfh99atfQwDFQAy0Dj+d0iSwE+SnETTRWtAKUvlPstz0pCYoWUHAEhbzwFLvNQHLylqCnsEXwc0HygQC/VOWsZAWYlqWUT8tEqdbTrXcjr4wv8sXp29+hxadQKBlM74wXQ1O27R6dFMYDFJ8zm3oDjC5QAqOQna6EKmpau6b36VPS/bglptvmZEN+8Pjj2kNGQdRHrJb9PeZXOCLmTcGmnSF6PLMLh/iPWaQyvvAmYz31zQvYXKB10PfnmDmOZEy5L3n9fD8jcheZ7+zDeim7nAcHRMTaNf5DIj50nK01USw5EOfghGsBxaD+KSuciWWXWpXMYpHK3LRXAMl3I8/ea8sW10MZoFZLLtsWnmT/H7HjzBFN8gVS1+uXcBtAIYDB40mh6Qda4IdBRd85aprETTVAtD0Wxm4RdH87nG0/ExAXZYNPrcddO8oYBaS001tUIW9TBZUbYIlZ//ZJOizXljYQ1JVWwyHH4MMDz4LeoVgcAjWrlQGe4NyxeprrOREkjVoUx1TFLczQcsH+vWvfwM3FUQ4birBqbwqtnXCDdr2tMUnEiAMRq7beq3eNboLtK6c7unTEXjGNTBJB4KTfiTdhz/7sz9TC8dsGK0WHzSTEZwmWWFgAGi6xXBKpjtCIPOh8TwJHmbE6JIYq85j8TtMBdPicn90W/gdY73pCjC79rKXvUxBkvritdIKc/8E7W233gZGh+nuqdwhgtV7vn2PppvZh+2uz9x1FrT333+/+rrUNfCcaOkNN2yoNoKTSQSeCwG+ZMkSPbzxaXnudHF4vsYKc+AyljCVv3OClu5BR/cxTbP60HIoiRMNIfPkdE/CKkzIxpU3I9f/FAKnOmSxlipAmbKdjGK1xfQJ2bH3cQXU1etvl4e2fR98KbJqjbdoy3nyTGQYHKgf80+2o5HcQVQ03AQY5WL0wPfVpEFYtu28H1RVnvjyclB7dhoJjiAe9nEpRa3ZlvWvxbZw/tHG04H+Ch3dB2VgtFeWYA2GZ/bBPciFn83KCyQ8MtG0o6uzH5+tQSBGhRhdBEvVbz0H4x7QE7fB7+xFirMDIMjRlKpR8ltLmuJGwr9jxM8bxxtObQPfH0aQwemPD4OlKLSYxkIb4p0PgdkoApRBCiN/4yKYwUG6iAOAAOd7tDjMaLFknb403+OxOcUS/PycjIMBJI9h/FYCn1aazTnoEtCqEbA8P+MzpiYceDf4HfrXHDgLkAgqQZaS98laf4NLytrBrw+qT1xeWqZMgqly4PlwsHBgUdyT2gSP++b3GYxy/wQmaUSeB7ejy8HUstnO3BdzPZyVjN+tQd9MS2v5tMeadkBSCOIfWSOni4tzJKQHyy7VViFzld+ABhmHcIU2Wbp4MwDKaJwjfBL+Zb/8/sn70Cu2RtatvFEeeOIeqShbIssbbgLjQKqJjZoBTDRjHgt1IuN0SDahsTJWHVPNqwXaECqAf6dWqLK6HjepDTqELhkeHJCbr/0/WL5pIdZqyLXW5AWY9x19SKmuRdWrpQnNQobRzqkYUsr4RLa21A8EUBXsQ5OPMiq+EJCpSkyfxAxLy0bSlmWzOs8Y7tXaii6EJV00kro4mRKWCHG6wjbmIc1Oaer3p+SKqb4qry+10ZsR5cwwfVN/mMjf7Cu1JMgAz4DO/K3naukxn/Uy0b7ZXyolZkp1lBXR4NpKFXFxbYpd+Dn/NgAz12sGFN83yjVz4NTzNwFmajnSXLRW6kmbgW/emwVaWpyYHDn2NJYBRccSTLMerw9T+UlwrOOQ/eWB8jkETW2dTARccuWaazTDRdEMo/OBsYPIhNyLXl8QfZQ3yAOP/RDWOktWLsWqirYSBFJIN4KmolwwgAWdDx57BNP9K+GvInjCkbnWAn3XNvjG+448o9asf/CQnGo5IFeueK0sq6OqimBhh+8k/NlBKMEeA2jhcQ91g/+7EpaqHTRXLkTq9UjjhtCIbhT+b4k2cFadjXav4Wu6sZoVxKgr/qyXpXuY1eZyCqhzImLWm6nWzIDFPKS56KwL7dPsz7gdsx/ubE43FTgXA47zHX/2+VqB7dkszYVOfQY3O9d5m0E0e0ezz3sWaJnaTMDSYgrESjPVNVXga4fBILRBkJIJ0cuTmG6ROt10s4TREK6+ch3qxNBGU9docMpj234CscSw3HQ9ihXRGeZw0+Oyb/8OaGEXyNarXoMaM5LgqEPHtn4F7e+0hNxp5zSLlKvyp0gpxPvl4e0/x+LOdjAMPbCOTrl969sR1FkCcr0IWOVTzQdk2H8GPu8wUrg7QeHUolphg/SC6y0rrsWUkoMatTNaU0Z+eSZo57ZCF7zzL8ENZrsBf+qXkDp7WONi5sCYVUJOKzSJ2q5DiNiH4U+Vo0fsUaRdffAtmwAqNCxGsJQFGWFpUbV0n0nIxnU3wjqi/wEAN8R6Mi8KIBmgISMG2Ti4yT7YKS84XgZb5Gyx3hesHKkxBe2a1yhorXWhKG1EQgLbHG1/UP6w7ZeY2mvkhqvuwCqO1bq2g+ph4WJMxodlx65Hpao6T33wGBIj0WgC3WWy0R8MDZVRGrR8yXIIw7HGGVbRKSlYZCU+tJRcb8XZZ3euhzr75pkbONsFSL2pZioz713IqqYeI/X3uSzm7IeXeqzZVtBYYrPNs6zkFBDM+6mfp56zuebnMis818FxiaClVmASYuxBZJd2Q3wyIb78dLADIf29qJiLdAwBEH60hF8nJ491o4y8GlrVNZjaLaKfrwTE4ZbQBf22YDnJMMTj5Epp3VJB+wBA+1qANteamjlNa4o1Icfb/0cee/qXsvmK18InvtVKCWvWDh0Ysc9DyIKFJ0alrp7Nk3ejJCgP1Q+ZKAUaRWCSrp0Yu7q6AeJciHzQIsnFDJXVw2v2y/hc5ypPOV8p9lxgMdHy7OMYoXaq/2e2mcvvS/U99b5OiXLm2q95z1yDefCzv5Na/n2u/Zh9KHOSUm5kfGkzaF+oTomXCFqW3DCLFUWFbRP8xFZJy4DY2unBtD+BqHABkgBtiC4RAecVS311hTy9Hf24lm9GSUwVfEj0nnWkA7Rc8YZdt7kCDpf/pN9Lugkeog1N7egehGFpj/5+CrR0DxjvTQU2sIbBSAsUZr0IvBbBLSjAdybxbTbigL6g8xhcAwRxm9YjYXEIi5awoXKuLlfafLoVwQKKHpGWDUP/W41u5eWFDdg76Z1nNwg2YKB1IdfIJnGMcvli5E5OkQ+LD4rRMWWJpGEYqJElIBVjSmn4ndT8PjNIjOAZLZNrpJqKD5qBCmkeCry5PY9BFZkBAYU0pKqYJWPgY4DDz8kcUHrIaJ2ROpvKmeYZPD7bi5KF4LEM7cTvkAdmupZMBPfHrBlLdnhuZDN4fO6PLzIh1FHw+CaZwnvAfZABoXgm9ZqfbQZe2HdmuQcMO5jKpQAb+iyUfx85+SSI6RLk/aG64rJKkQloCcaxeAjaQqIvrBtW7eDB06gUWAzByyr1b7UDI6ZygoQt71WawmDtLGhd2pTj4LEHZcNqWlrUh3HaVu2C1Q0mAeqLljUOsCcxCJzQ9EK7pWXlnZ3NIK8b0fIeWTgUMebm+qCP8CqgwyGs+ogbPAqF2uqVG1EiQgG3G4GgtUTTXC/DCZLOIg9rcvbM1JC+ISdLyomkPLNeN910k3KjtEjMcDELl/qiiooibYKDnVuYd+f25EcJUvKZJPrZB5bJCiYLqLU17ULZColg5z5SOUvSQqbxHQcUxdUEKNO/bOPEF8Uq5GiZJDA9cZl14z7JJZsmdLxOgpPXwkwfQUjdAhkOdp2hpJLbGCBzoJFnJtDJw/K6/livZ7dFUoAxwkdXP/ioHf0HMGILkQEpQp3XHpSEI8FQVw6LmpT94EUrShbBwpXD4kEkgYZzDQsWgWpiryT4nujwYlewEYykkzgoCMY0gLYXoP0tLO0bp0DL71iuBEkmXUcajIRdF2qe0B65TaeOoyCyEwT2MhRTNoHM98vixiVadn66GQs9IwFQz55YaKTc3z8mK5auUyaBoh1rcWfLb579MlM8rSibqzG7xQwSrRFTlUzZEpz8m6S+SV9yP4YaS50qWcNFAp7SvNlds2l9KXlkEsJkk5jGZTbONLr793//dwUHM06pvi0BywFBkYs5NoFES2kyeDx3WmpmkFhdwVmDGThaZqrMXv3qV+t3SfLzukncMzHATBXPl4OTgiDWl/H4BrQcINyO18lBanrY/jGAO7X43XRq06q/ItDsyEY1Q5V1WMrQmDgSiaHTdq/2iI1iXQbW3oVRmVmMFGkDJIvjEGE3oUqXRHYZqLGigkrJRtn4tK6Blpb2m60qGYgRtA/JxtUIxBw+vIe0nZbRkAW0Uq50F/xo6tHddwzFlCHUp+VDcMNO43ZwxUdxfPS/RV48ih6e9GNZtk6hBqey9tZe9EjAos8ZqO7FgJlWdfE2zwSuAS1Jc4KSqVHuh1wqdafUgTKLZTp782+6BrTCTIfO9lEpN6RFJZCMP8yjcjtWMtBi0mKbYIlWlQOBIh3umw3fCFqCyJwbix+pWaAQhuDj3wQYS3uYsiWgeY1aHYCBy1mB+6PLQ7BxWyYj2M2RL+pb6QrRYhLkTJ+aJnq0vAQtz5EANSlY08SO98hUGMym8V4MEE8tfmctK8oXAx4mFTiVs6t306mDsmr1UmgvwSIgg1EO1mAE5d9DI/3ouI0etm7094pYvW3dXq6jC8UTurtwsbs0JCYKUVKel1OJFR0LEPmnQTkGoTi0CuyaePjYYYD2aii3kFMHjmiVWagYDgfQun4Q5TdYnARtmdLSnAiyCpCgcEC8E4SfDBcAfbwmsTRUHqZdH3oe5GcWoOUnGtFh0JWVVCBxgUJK7NthR0tQHNcCreFoZ1pcAwxaEz5MgpaSOwLDSAb5QGlpmSNnA2VaSYKASimjBjNRN0UfnP5TLaUBKPdPX5bbmDQty7YJAgM4ApGZI4KGL547U8Q8F/q/dCOMS8NtKXHksbiN6U1LS08pIf1Z/ksXhf4oj8EXgcfBw2vhoOEMwJIgagZo9Sl8oYWmpaUvb9qJMjNFS8xtTX9aXttcweULBeBnWVqr/4G1uHMMNVa79j0EdwDr0yKd2jfYZxUzwuK1tLSBjioD1ugrIl0A4fVkdAxARm9aWOoMbyaorxxMZ+MyHkhCmJ0LRRAWmcCath6sfzsyjlafR4/IJqwk7nH6wAREpQsVEcx+OezjCEAS4s6gD41mH/iMtFlWJhfYIy2GM4yjZSgsdgD7X4jyoC4scNKCPgsL6peDly2V/l4ILVZvwalRJU9Lq0Ny6j7OBK0BAN0D+oQEENVL9O348PmgGcAQtJxWCSZaYj4s+npG+GFAS0tFcQynXgYzJoXJoIbBDIUj9JPNZ7S+poM3Lfi//Mu/aCBE60swGI0CrSkBz/MjeCh1ZA6fQCb46KPSlyXYWIjKAcLr4PnTX6fvTBeE50s3gvtlKREBTeUVBwMDS54/fVrjHlAXQfeBn3EAcXDzu/x8rozYCwVWs9+pDjOpnKXlHtD7tMPq9Q0fxVS8B1YwJEePH1LgcR2DKtR7cekjdO+CnzmMnHovZGyjWqzIBfTYFZxTfLoXrevhV7pgdUdHwqjA9aN8xyVZuekoU+/DWmTV6NE1iGg5Aa1BMZrIwZpGugDiHrQDxZq6yQxEsHnwSxEIoizI6ciSPF8psmBMC7MhxRi6JkKR1nUEHcxHoDO4UqITGaj83awL4vE7bIBnAcrSGJzLPSCg+DAZjRvGgH1ZKYDhi4WOtMIMggguPjCqupj/Ny8DZPqptEh0IfgiyOli8HNO/wQRM358+HQhWITIfDzPk9JCTun8nConRv209LSatNBkFpj3pwVkhS/PgVafLgGBSjAxoOKgYYBGsQ3FKvSlCXhO+QwGeQ68Ns4KnDEIWvrHBCg7ntPNoVtBF4nCnYVrOgAACVlJREFUeEoO+aI7wvPggDHMxfm62TzfIH5WIGZxZKSeuLYYWARQVOwn0DfQDl8WHQkRJ7Vh/dsYBOIFWEkxw1uM7txoZQ9LFgz3a+v7IMTbUYA2iCVDu7v7oJktlZtveKXkYZnR0YlhNGs+gxqzVuntxwqPpYVSUVojNeWrYI0Lpa3/kDy57WcoC++GYAOtkNxFarG5hkJ2Zj5+SqGad+K7AHZ4GLRcB9yFuKxcsQw1bSGAGyITpJBz0c2GFlbXhdAsmrG0c4OWwGHQQmCQBuLDItAM5cOHws9pEWldjVCboDHVsDyCsdr8l5aPUzL3RUCawIvA5JROMQsDNSqjCDqjDCMYKazh3yoDxBRNS8+BxHOgxSdwKU3koOC5cVu6BxS7EIDclkIU0l5kBri9+YwDjsegpeb+eY0U8BimgnEJP+MxuV+eJxto8Dr5N3/oWhDgJlC7UIr4+QTunOyB8f0sfpA+lapO1c8NYunPhx79Gdoh9clNN74MK4SjKhYW0+VyQ+XFqZvTNugy+KVM6ZLwr0Ltlx2aWX8gokswxbWdET6fCEqO1w2womlx0ifp2QW6D+TWUPh4UFcjT/cwaUBKyQFpJFX0rBPzQOCNalvvJM7l5xg8hXLTtXdgC59ad5b5wMuaqqAwvRIspda52AMDmNmEuZn+eNMvhkxP5VRnP6jziURSs2xzZb7MIDlXebnxmc3AST1f810DSuODpp4f30tNonDb2UkVI0bnOaQKhC7mvrxAoLX8PSsosawSF6VjTwQjFmLDN4IyEhuQQBiLvmHdL28aOFY0Ue6GhQqFIABn5xcEVDG07WRAx8h+IsTaMw/EN1ihBsJvG+u7IIxhBo2aIbczHd+NSQi+q94YZN88WAUHZhP7RnCH9K8NQGVz5bw8JBFgeeJIXoQwKJh1c3uwyqMdhYxJZNa0SJM0GUFmlfpY1zTlGqhO4tnYNVkYQzFdyk2eC2SX8v3Ubc3xU0FsAsVzWbNznfOlntfsTNTFXIMJQi9m2+drmylLa7kE1ivF70OuPgbClHQUI35/cAT/YspCN/Cu3lYUGBKUdizUvBRAYv+lSbQ26tVGHCOjAwrmQkwhBCDruyjv49q6QSzZxGpcyhQnsOByOVZUDKDvbBWmKJbI9PeNoB9XGBk2ZJ7QnzYH0sKyQrb4pOgcAdtgE3xYLGiBAeACs1BWUqUVu4m4F8uKkuLSdIb6vNZvBrT8I1UE/nzdxj/N/VwoHfqnedYXPqsU0JqNDYCZoZqqqsUKMk3NezGdYzE7aGJb0AmvtLwAdWKrIBs8DbDYEZxUYUVxlIYgCGOzDA96brEui42OW1pOwYVg/yg01QA42cc2A3XxcRbagRUIBya0G18ZBDq5qJNvbUbTNFjh8spCXbkxhKZ3gbEIKijyIYYpRTfGE7pCejHWHjtwBHVnWJCvqqJeFzLJBsOwAKud29kZhx0T1amhTztbd3jxkroL38Y/zS0uc9BO33RrKlJ1q9ZgkVYaQwPkp3c+IGuuWKP9BIbGhqW95yRa5gTg7LNiwSP5BT5YRDZ3I9CdaALXBcc9E4FCI0CF6k2khskqWFYQAhoYb4ps6Auz24gNrkC6NwORbSZSk626srgdnb4DY1Yn8PR0L3xarEwIN2IYC0TH4mNaD8aSmgqounIy8lHX1gPOsRldZ65HgEgZ5FSSYoZQ5tkqrz9NyM2f1bnuwJzsgeX/mSa4bHKMxsk7HgIwGb3niQu+bBh1YWFYzcyMbBDxRbqObQB1WUNICmTgPaeTU3UegJujPGAUHcOZeAgEgiqmKUHhY06OD1FsN76HxYbBDbNmKY6sFoHvRdSbQBVuMDSm6yiMg/phczl2WeztHZJACK3s8b7X41PLPjkxDr94EqLvoGzZfCO6mNCVsKpuZ6q75kH7Uh8O56C8LK7W8m/RbXusVVraDksFus5wTQMNltjGE/9zJUcPFsI9cGCvAq+4uBCuAakRlCIGoY1FMJSfmy8Z2W5QJ83Y3qPWdXBwGGANQreQi1VpvJb8EZW9lag9G0UDj+FhtMqHOUbPZdU7DA+DvkEgVwCdQwsKKz3pCaVgHOgio63U4Wrk+OCKNHegQ80a7Txu6Q1M/9nL3x14qYPxYs//HJZ2yj3QvQC0/nYIVA5KYXGmHDiE1cnz0awYwg3WVRXkF6Er4QJM2UgEIPAJBce11DzXV4yixhpwhFjzAAKZtp6jYBhOg1ssVeA2g8McGhoDF1qk/GXAH4Koo0cWQS9QkluLACwBfngADc/O4Hc/BlFECw7Ly6rBU2JhEn+bshpskcRjDEEuuaxxLbjIIDQHAG0G0qt6/vOgvVgwvFS2Oy9oWYdF0cpEdBgp16cgtE6DHqEHRDiCJ+hrPViDlq4AmtOjndEQpnUXXIJ8+KBIOngo7CZVxYAIvikaJu8/vA3Jh14EbehcCN922eJlaH+0DxoFLyxkJ7Jsi7Ry1oumdNTtqKgcNNsYxDVcjXEAgh02PM6EhbW7/FpFMTA4okR6GhaOzoY4ZnQ4JqtWYCE4rF02rcA3vbteKo9l/jzPdwfmSC4Y9oAN3qxmbw5HVE6c3gO6qgULd3BtBBDPyNKS6B+HDNCFgsWSonJwqIXgbdG/gAs4QwNLK0e2wepCAyFNsAfBF9bPxbTPZsh0DQaxCs2SxegPhhZJbLDMchlysAwG2Z5ekxpcMBpmM4I1Grp7OgHefiQ3+uEDp6H5L7hYIJxdwfv6AlKF6t+a6iV4yz5VKUGedh60l9MwOE9GjEWOrPVnOozl4WFYWZRyo8dABPxsGurCfOBPs31oNIY0K4MeLQ/Hb9TOKlDg96rMEOOAvzOwsqpxBW12WuBSdMO61sPnZU8Cq6I3jupGK+/P5AQ7v7D3LaZ4WmzWM+q3abl7VGk2Ph6EUCcIsINey8d6Yz50RkQbJB43tfb+xUwzXk4A+VO8lnOAlqdqdRO0yqqpQ0APBF1ix0Tfpv8XZYnWpREk2tiCID3bSnM6ALJqjqxaeg2eWKnAoUEaTLe3LOI07ca9zp16nU6CcBsjOeTAsPzYFzu1+Kf4cC/XczoPaGkx+WNlyExfgLPrP6lFtWpopxLAFwQKM2LT2xtgT9/aSyih1+za9HCYbpJszmXesl6ukKWRey4J5+f5fqTm/Z/nXc/v7jK8A5cM2lSM//9as+czzfh87usyfM6X1SX9P43qG1HBieq8AAAAAElFTkSuQmCC"/>
          <p:cNvSpPr>
            <a:spLocks noChangeAspect="1" noChangeArrowheads="1"/>
          </p:cNvSpPr>
          <p:nvPr/>
        </p:nvSpPr>
        <p:spPr bwMode="auto">
          <a:xfrm>
            <a:off x="282575" y="-212725"/>
            <a:ext cx="164782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9" name="Imagen 8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4420" y="1321903"/>
            <a:ext cx="6858000" cy="575783"/>
          </a:xfrm>
        </p:spPr>
        <p:txBody>
          <a:bodyPr/>
          <a:lstStyle/>
          <a:p>
            <a:r>
              <a:rPr lang="es-ES" sz="2400" dirty="0" smtClean="0"/>
              <a:t>Sistema Nacional de Rehabilitación</a:t>
            </a:r>
            <a:endParaRPr lang="es-CO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4420" y="1897687"/>
            <a:ext cx="6858000" cy="2559537"/>
          </a:xfrm>
        </p:spPr>
        <p:txBody>
          <a:bodyPr>
            <a:normAutofit fontScale="77500" lnSpcReduction="20000"/>
          </a:bodyPr>
          <a:lstStyle/>
          <a:p>
            <a:endParaRPr lang="es-ES" dirty="0" smtClean="0"/>
          </a:p>
          <a:p>
            <a:r>
              <a:rPr lang="es-ES" b="1" dirty="0" smtClean="0"/>
              <a:t>DECRETO 3132 DE 1968</a:t>
            </a:r>
            <a:endParaRPr lang="es-ES" dirty="0" smtClean="0"/>
          </a:p>
          <a:p>
            <a:r>
              <a:rPr lang="es-ES" b="1" dirty="0" smtClean="0"/>
              <a:t> </a:t>
            </a:r>
            <a:endParaRPr lang="es-ES" dirty="0" smtClean="0"/>
          </a:p>
          <a:p>
            <a:r>
              <a:rPr lang="es-ES" b="1" dirty="0" smtClean="0"/>
              <a:t>(Diciembre 26)</a:t>
            </a:r>
            <a:endParaRPr lang="es-ES" dirty="0" smtClean="0"/>
          </a:p>
          <a:p>
            <a:r>
              <a:rPr lang="es-ES" b="1" i="1" dirty="0" smtClean="0"/>
              <a:t> </a:t>
            </a:r>
            <a:endParaRPr lang="es-ES" dirty="0" smtClean="0"/>
          </a:p>
          <a:p>
            <a:r>
              <a:rPr lang="es-ES" b="1" i="1" dirty="0" smtClean="0"/>
              <a:t>“Por el cual se crea el Consejo Nacional de Rehabilitación como entidad asesora del Gobierno adscrito al Instituto Colombiano de Seguros Sociales y se dictan otras disposiciones sobre rehabilitación y empleo de inválidos.”</a:t>
            </a:r>
            <a:endParaRPr lang="es-ES" dirty="0" smtClean="0"/>
          </a:p>
          <a:p>
            <a:r>
              <a:rPr lang="es-ES" dirty="0" smtClean="0"/>
              <a:t>Centro de Rehabilitación Profesional CRP</a:t>
            </a:r>
          </a:p>
          <a:p>
            <a:endParaRPr lang="es-ES" dirty="0"/>
          </a:p>
          <a:p>
            <a:r>
              <a:rPr lang="es-ES" dirty="0" smtClean="0"/>
              <a:t>Instituto de Seguros Sociales ISS</a:t>
            </a:r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357809" y="407504"/>
            <a:ext cx="8497956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accent1">
                    <a:lumMod val="75000"/>
                  </a:schemeClr>
                </a:solidFill>
              </a:rPr>
              <a:t>CONTEXTO Y ANTECEDENTES NORMATIVOS LEGALES Y TÉCNICOS</a:t>
            </a:r>
          </a:p>
          <a:p>
            <a:endParaRPr lang="es-CO" dirty="0"/>
          </a:p>
        </p:txBody>
      </p:sp>
      <p:pic>
        <p:nvPicPr>
          <p:cNvPr id="5" name="Imagen 4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1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/>
          </p:nvPr>
        </p:nvGraphicFramePr>
        <p:xfrm>
          <a:off x="1385747" y="843559"/>
          <a:ext cx="6480720" cy="4212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388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5" y="756085"/>
            <a:ext cx="2461022" cy="205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Imagen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916" y="4230291"/>
            <a:ext cx="628650" cy="91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Imagen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545" y="381053"/>
            <a:ext cx="788194" cy="115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6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2175344" y="1352579"/>
          <a:ext cx="6649641" cy="3618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460" name="Imagen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014" y="2384242"/>
            <a:ext cx="1376363" cy="171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Imagen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10" y="1069183"/>
            <a:ext cx="1404938" cy="1889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34" y="37520"/>
            <a:ext cx="2969419" cy="234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4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esultado de imagen para clasificaciÃ³n internacional del funcionamiento la discapacidad y la salud como mode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2381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lecha arriba 1"/>
          <p:cNvSpPr/>
          <p:nvPr/>
        </p:nvSpPr>
        <p:spPr>
          <a:xfrm>
            <a:off x="7002066" y="1869281"/>
            <a:ext cx="647700" cy="16204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O" sz="1013"/>
          </a:p>
        </p:txBody>
      </p:sp>
      <p:pic>
        <p:nvPicPr>
          <p:cNvPr id="4" name="Imagen 3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0" y="3975652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2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4000"/>
          </a:blip>
          <a:srcRect t="22273" r="1415" b="2227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6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518178"/>
              </p:ext>
            </p:extLst>
          </p:nvPr>
        </p:nvGraphicFramePr>
        <p:xfrm>
          <a:off x="305596" y="965200"/>
          <a:ext cx="5564331" cy="4178300"/>
        </p:xfrm>
        <a:graphic>
          <a:graphicData uri="http://schemas.openxmlformats.org/drawingml/2006/table">
            <a:tbl>
              <a:tblPr/>
              <a:tblGrid>
                <a:gridCol w="2069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4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1400" spc="-107">
                          <a:solidFill>
                            <a:srgbClr val="000000"/>
                          </a:solidFill>
                          <a:latin typeface="Open Sans"/>
                        </a:rPr>
                        <a:t>ARTICULO</a:t>
                      </a:r>
                      <a:endParaRPr lang="en-US" sz="50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1400" spc="-107" dirty="0">
                          <a:solidFill>
                            <a:srgbClr val="000000"/>
                          </a:solidFill>
                          <a:latin typeface="Open Sans"/>
                        </a:rPr>
                        <a:t>TEMA</a:t>
                      </a:r>
                      <a:endParaRPr lang="en-US" sz="500" dirty="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200" spc="-95">
                          <a:solidFill>
                            <a:srgbClr val="008DBD"/>
                          </a:solidFill>
                          <a:latin typeface="Open Sans"/>
                        </a:rPr>
                        <a:t>ARTÍCULO 25</a:t>
                      </a:r>
                      <a:endParaRPr lang="en-US" sz="50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El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trabajo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es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un derecho y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una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obligación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social.</a:t>
                      </a:r>
                      <a:endParaRPr lang="en-US" sz="500" dirty="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200" spc="-95">
                          <a:solidFill>
                            <a:srgbClr val="008DBD"/>
                          </a:solidFill>
                          <a:latin typeface="Open Sans"/>
                        </a:rPr>
                        <a:t>ARTÍCULO 47</a:t>
                      </a:r>
                      <a:endParaRPr lang="en-US" sz="50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El Estado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adelantará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una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política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de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previsión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,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rehabilitación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e </a:t>
                      </a:r>
                      <a:r>
                        <a:rPr lang="en-US" sz="1200" spc="-95" dirty="0" err="1">
                          <a:solidFill>
                            <a:srgbClr val="008DBD"/>
                          </a:solidFill>
                          <a:latin typeface="Open Sans"/>
                        </a:rPr>
                        <a:t>integración</a:t>
                      </a: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 social.</a:t>
                      </a:r>
                      <a:endParaRPr lang="en-US" sz="500" dirty="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115"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200" spc="-95" dirty="0">
                          <a:solidFill>
                            <a:srgbClr val="008DBD"/>
                          </a:solidFill>
                          <a:latin typeface="Open Sans"/>
                        </a:rPr>
                        <a:t>ARTÍCULO </a:t>
                      </a:r>
                      <a:r>
                        <a:rPr lang="en-US" sz="1200" spc="-95" dirty="0" smtClean="0">
                          <a:solidFill>
                            <a:srgbClr val="008DBD"/>
                          </a:solidFill>
                          <a:latin typeface="Open Sans"/>
                        </a:rPr>
                        <a:t>54</a:t>
                      </a:r>
                      <a:endParaRPr lang="en-US" sz="500" dirty="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200" spc="-95">
                          <a:solidFill>
                            <a:srgbClr val="008DBD"/>
                          </a:solidFill>
                          <a:latin typeface="Open Sans"/>
                        </a:rPr>
                        <a:t>Es obligación del Estado y de los empleadores ofrecer formación y habilitación profesional y técnica a quienes lo requieran.</a:t>
                      </a:r>
                      <a:endParaRPr lang="en-US" sz="50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6340"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200" spc="-95">
                          <a:solidFill>
                            <a:srgbClr val="008DBD"/>
                          </a:solidFill>
                          <a:latin typeface="Open Sans"/>
                        </a:rPr>
                        <a:t>ARTÍCULO 125</a:t>
                      </a:r>
                      <a:endParaRPr lang="en-US" sz="50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Todo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empleador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deberá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responsabilizarse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de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los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programas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de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medicina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preventiva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en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los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lugares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 de </a:t>
                      </a:r>
                      <a:r>
                        <a:rPr lang="en-US" sz="1200" spc="-93" dirty="0" err="1">
                          <a:solidFill>
                            <a:srgbClr val="008DBD"/>
                          </a:solidFill>
                          <a:latin typeface="Open Sans"/>
                        </a:rPr>
                        <a:t>trabajo</a:t>
                      </a:r>
                      <a:r>
                        <a:rPr lang="en-US" sz="1200" spc="-93" dirty="0">
                          <a:solidFill>
                            <a:srgbClr val="008DBD"/>
                          </a:solidFill>
                          <a:latin typeface="Open Sans"/>
                        </a:rPr>
                        <a:t>.</a:t>
                      </a:r>
                      <a:endParaRPr lang="en-US" sz="500" dirty="0"/>
                    </a:p>
                    <a:p>
                      <a:pPr algn="l">
                        <a:lnSpc>
                          <a:spcPts val="2879"/>
                        </a:lnSpc>
                      </a:pPr>
                      <a:endParaRPr lang="en-US" sz="500" dirty="0"/>
                    </a:p>
                  </a:txBody>
                  <a:tcPr marL="45720" marR="4572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6285251" y="703039"/>
            <a:ext cx="1400382" cy="1400377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1788" r="-31788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7601056" y="1857146"/>
            <a:ext cx="1419689" cy="1419684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49999" r="-49999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378486" y="3467876"/>
            <a:ext cx="1419689" cy="1419684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99" r="-24999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216921" y="425305"/>
            <a:ext cx="4656383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"/>
              </a:lnSpc>
            </a:pPr>
            <a:r>
              <a:rPr lang="en-US" sz="1664" spc="-65" dirty="0">
                <a:solidFill>
                  <a:srgbClr val="008DBD"/>
                </a:solidFill>
                <a:latin typeface="Open Sans Bold"/>
              </a:rPr>
              <a:t>CONSTITUCIÓN POLÍTICA DE COLOMBIA 1991</a:t>
            </a:r>
          </a:p>
          <a:p>
            <a:pPr algn="ctr">
              <a:lnSpc>
                <a:spcPts val="1439"/>
              </a:lnSpc>
            </a:pPr>
            <a:endParaRPr lang="en-US" sz="1664" spc="-65" dirty="0">
              <a:solidFill>
                <a:srgbClr val="008DBD"/>
              </a:solidFill>
              <a:latin typeface="Open Sans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6099198" y="339279"/>
            <a:ext cx="1772488" cy="886244"/>
            <a:chOff x="0" y="0"/>
            <a:chExt cx="4726635" cy="2363317"/>
          </a:xfrm>
        </p:grpSpPr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0" y="0"/>
              <a:ext cx="4726635" cy="2363317"/>
              <a:chOff x="0" y="0"/>
              <a:chExt cx="2540000" cy="127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1264333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32000" y="1264333"/>
                    </a:lnTo>
                    <a:cubicBezTo>
                      <a:pt x="2030124" y="844822"/>
                      <a:pt x="1689515" y="505733"/>
                      <a:pt x="1270000" y="505733"/>
                    </a:cubicBezTo>
                    <a:cubicBezTo>
                      <a:pt x="850485" y="505733"/>
                      <a:pt x="509876" y="844822"/>
                      <a:pt x="508000" y="12643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0" y="-59143"/>
                <a:ext cx="1916483" cy="1329143"/>
              </a:xfrm>
              <a:custGeom>
                <a:avLst/>
                <a:gdLst/>
                <a:ahLst/>
                <a:cxnLst/>
                <a:rect l="l" t="t" r="r" b="b"/>
                <a:pathLst>
                  <a:path w="1916483" h="1329143">
                    <a:moveTo>
                      <a:pt x="0" y="1329143"/>
                    </a:moveTo>
                    <a:cubicBezTo>
                      <a:pt x="0" y="873039"/>
                      <a:pt x="244581" y="451962"/>
                      <a:pt x="640768" y="225981"/>
                    </a:cubicBezTo>
                    <a:cubicBezTo>
                      <a:pt x="1036954" y="0"/>
                      <a:pt x="1523895" y="3825"/>
                      <a:pt x="1916483" y="236001"/>
                    </a:cubicBezTo>
                    <a:lnTo>
                      <a:pt x="1657890" y="673258"/>
                    </a:lnTo>
                    <a:cubicBezTo>
                      <a:pt x="1422337" y="533952"/>
                      <a:pt x="1130172" y="531657"/>
                      <a:pt x="892460" y="667246"/>
                    </a:cubicBezTo>
                    <a:cubicBezTo>
                      <a:pt x="654749" y="802834"/>
                      <a:pt x="508000" y="1055481"/>
                      <a:pt x="508000" y="1329143"/>
                    </a:cubicBezTo>
                    <a:close/>
                  </a:path>
                </a:pathLst>
              </a:custGeom>
              <a:solidFill>
                <a:srgbClr val="35AAE0"/>
              </a:solidFill>
            </p:spPr>
          </p:sp>
        </p:grpSp>
      </p:grpSp>
      <p:grpSp>
        <p:nvGrpSpPr>
          <p:cNvPr id="19" name="Group 19"/>
          <p:cNvGrpSpPr/>
          <p:nvPr/>
        </p:nvGrpSpPr>
        <p:grpSpPr>
          <a:xfrm rot="-5400000">
            <a:off x="6850502" y="2123866"/>
            <a:ext cx="1772488" cy="886244"/>
            <a:chOff x="0" y="0"/>
            <a:chExt cx="4726635" cy="2363317"/>
          </a:xfrm>
        </p:grpSpPr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0" y="0"/>
              <a:ext cx="4726635" cy="2363317"/>
              <a:chOff x="0" y="0"/>
              <a:chExt cx="2540000" cy="127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1264333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32000" y="1264333"/>
                    </a:lnTo>
                    <a:cubicBezTo>
                      <a:pt x="2030124" y="844822"/>
                      <a:pt x="1689515" y="505733"/>
                      <a:pt x="1270000" y="505733"/>
                    </a:cubicBezTo>
                    <a:cubicBezTo>
                      <a:pt x="850485" y="505733"/>
                      <a:pt x="509876" y="844822"/>
                      <a:pt x="508000" y="12643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0" y="-59143"/>
                <a:ext cx="1916483" cy="1329143"/>
              </a:xfrm>
              <a:custGeom>
                <a:avLst/>
                <a:gdLst/>
                <a:ahLst/>
                <a:cxnLst/>
                <a:rect l="l" t="t" r="r" b="b"/>
                <a:pathLst>
                  <a:path w="1916483" h="1329143">
                    <a:moveTo>
                      <a:pt x="0" y="1329143"/>
                    </a:moveTo>
                    <a:cubicBezTo>
                      <a:pt x="0" y="873039"/>
                      <a:pt x="244581" y="451962"/>
                      <a:pt x="640768" y="225981"/>
                    </a:cubicBezTo>
                    <a:cubicBezTo>
                      <a:pt x="1036954" y="0"/>
                      <a:pt x="1523895" y="3825"/>
                      <a:pt x="1916483" y="236001"/>
                    </a:cubicBezTo>
                    <a:lnTo>
                      <a:pt x="1657890" y="673258"/>
                    </a:lnTo>
                    <a:cubicBezTo>
                      <a:pt x="1422337" y="533952"/>
                      <a:pt x="1130172" y="531657"/>
                      <a:pt x="892460" y="667246"/>
                    </a:cubicBezTo>
                    <a:cubicBezTo>
                      <a:pt x="654749" y="802834"/>
                      <a:pt x="508000" y="1055481"/>
                      <a:pt x="508000" y="1329143"/>
                    </a:cubicBezTo>
                    <a:close/>
                  </a:path>
                </a:pathLst>
              </a:custGeom>
              <a:solidFill>
                <a:srgbClr val="35AAE0"/>
              </a:solidFill>
            </p:spPr>
          </p:sp>
        </p:grpSp>
      </p:grpSp>
      <p:grpSp>
        <p:nvGrpSpPr>
          <p:cNvPr id="23" name="Group 23"/>
          <p:cNvGrpSpPr/>
          <p:nvPr/>
        </p:nvGrpSpPr>
        <p:grpSpPr>
          <a:xfrm rot="5400000">
            <a:off x="6799389" y="3734596"/>
            <a:ext cx="1772488" cy="886244"/>
            <a:chOff x="0" y="0"/>
            <a:chExt cx="4726635" cy="2363317"/>
          </a:xfrm>
        </p:grpSpPr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0" y="0"/>
              <a:ext cx="4726635" cy="2363317"/>
              <a:chOff x="0" y="0"/>
              <a:chExt cx="2540000" cy="12700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5667"/>
                <a:ext cx="2540000" cy="1264333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1264333">
                    <a:moveTo>
                      <a:pt x="0" y="1264333"/>
                    </a:moveTo>
                    <a:cubicBezTo>
                      <a:pt x="3127" y="565148"/>
                      <a:pt x="570808" y="0"/>
                      <a:pt x="1270000" y="0"/>
                    </a:cubicBezTo>
                    <a:cubicBezTo>
                      <a:pt x="1969192" y="0"/>
                      <a:pt x="2536873" y="565148"/>
                      <a:pt x="2540000" y="1264333"/>
                    </a:cubicBezTo>
                    <a:lnTo>
                      <a:pt x="2032000" y="1264333"/>
                    </a:lnTo>
                    <a:cubicBezTo>
                      <a:pt x="2030124" y="844822"/>
                      <a:pt x="1689515" y="505733"/>
                      <a:pt x="1270000" y="505733"/>
                    </a:cubicBezTo>
                    <a:cubicBezTo>
                      <a:pt x="850485" y="505733"/>
                      <a:pt x="509876" y="844822"/>
                      <a:pt x="508000" y="126433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0" y="-59143"/>
                <a:ext cx="1916483" cy="1329143"/>
              </a:xfrm>
              <a:custGeom>
                <a:avLst/>
                <a:gdLst/>
                <a:ahLst/>
                <a:cxnLst/>
                <a:rect l="l" t="t" r="r" b="b"/>
                <a:pathLst>
                  <a:path w="1916483" h="1329143">
                    <a:moveTo>
                      <a:pt x="0" y="1329143"/>
                    </a:moveTo>
                    <a:cubicBezTo>
                      <a:pt x="0" y="873039"/>
                      <a:pt x="244581" y="451962"/>
                      <a:pt x="640768" y="225981"/>
                    </a:cubicBezTo>
                    <a:cubicBezTo>
                      <a:pt x="1036954" y="0"/>
                      <a:pt x="1523895" y="3825"/>
                      <a:pt x="1916483" y="236001"/>
                    </a:cubicBezTo>
                    <a:lnTo>
                      <a:pt x="1657890" y="673258"/>
                    </a:lnTo>
                    <a:cubicBezTo>
                      <a:pt x="1422337" y="533952"/>
                      <a:pt x="1130172" y="531657"/>
                      <a:pt x="892460" y="667246"/>
                    </a:cubicBezTo>
                    <a:cubicBezTo>
                      <a:pt x="654749" y="802834"/>
                      <a:pt x="508000" y="1055481"/>
                      <a:pt x="508000" y="1329143"/>
                    </a:cubicBezTo>
                    <a:close/>
                  </a:path>
                </a:pathLst>
              </a:custGeom>
              <a:solidFill>
                <a:srgbClr val="35AAE0"/>
              </a:solidFill>
            </p:spPr>
          </p:sp>
        </p:grpSp>
      </p:grpSp>
    </p:spTree>
    <p:extLst>
      <p:ext uri="{BB962C8B-B14F-4D97-AF65-F5344CB8AC3E}">
        <p14:creationId xmlns:p14="http://schemas.microsoft.com/office/powerpoint/2010/main" val="413424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6000"/>
          </a:blip>
          <a:srcRect t="7725" b="1735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45262" y="1697252"/>
            <a:ext cx="4053594" cy="2132162"/>
            <a:chOff x="0" y="0"/>
            <a:chExt cx="2135227" cy="11231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35227" cy="1123114"/>
            </a:xfrm>
            <a:custGeom>
              <a:avLst/>
              <a:gdLst/>
              <a:ahLst/>
              <a:cxnLst/>
              <a:rect l="l" t="t" r="r" b="b"/>
              <a:pathLst>
                <a:path w="2135227" h="1123114">
                  <a:moveTo>
                    <a:pt x="48702" y="0"/>
                  </a:moveTo>
                  <a:lnTo>
                    <a:pt x="2086524" y="0"/>
                  </a:lnTo>
                  <a:cubicBezTo>
                    <a:pt x="2099441" y="0"/>
                    <a:pt x="2111829" y="5131"/>
                    <a:pt x="2120962" y="14265"/>
                  </a:cubicBezTo>
                  <a:cubicBezTo>
                    <a:pt x="2130096" y="23398"/>
                    <a:pt x="2135227" y="35786"/>
                    <a:pt x="2135227" y="48702"/>
                  </a:cubicBezTo>
                  <a:lnTo>
                    <a:pt x="2135227" y="1074412"/>
                  </a:lnTo>
                  <a:cubicBezTo>
                    <a:pt x="2135227" y="1087328"/>
                    <a:pt x="2130096" y="1099716"/>
                    <a:pt x="2120962" y="1108850"/>
                  </a:cubicBezTo>
                  <a:cubicBezTo>
                    <a:pt x="2111829" y="1117983"/>
                    <a:pt x="2099441" y="1123114"/>
                    <a:pt x="2086524" y="1123114"/>
                  </a:cubicBezTo>
                  <a:lnTo>
                    <a:pt x="48702" y="1123114"/>
                  </a:lnTo>
                  <a:cubicBezTo>
                    <a:pt x="35786" y="1123114"/>
                    <a:pt x="23398" y="1117983"/>
                    <a:pt x="14265" y="1108850"/>
                  </a:cubicBezTo>
                  <a:cubicBezTo>
                    <a:pt x="5131" y="1099716"/>
                    <a:pt x="0" y="1087328"/>
                    <a:pt x="0" y="1074412"/>
                  </a:cubicBezTo>
                  <a:lnTo>
                    <a:pt x="0" y="48702"/>
                  </a:lnTo>
                  <a:cubicBezTo>
                    <a:pt x="0" y="35786"/>
                    <a:pt x="5131" y="23398"/>
                    <a:pt x="14265" y="14265"/>
                  </a:cubicBezTo>
                  <a:cubicBezTo>
                    <a:pt x="23398" y="5131"/>
                    <a:pt x="35786" y="0"/>
                    <a:pt x="48702" y="0"/>
                  </a:cubicBezTo>
                  <a:close/>
                </a:path>
              </a:pathLst>
            </a:custGeom>
            <a:solidFill>
              <a:srgbClr val="35AAE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  <a:spcBef>
                  <a:spcPct val="0"/>
                </a:spcBef>
              </a:pPr>
              <a:endParaRPr sz="900"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alphaModFix amt="81000"/>
          </a:blip>
          <a:srcRect/>
          <a:stretch>
            <a:fillRect/>
          </a:stretch>
        </p:blipFill>
        <p:spPr>
          <a:xfrm>
            <a:off x="3820302" y="1302192"/>
            <a:ext cx="5200443" cy="292228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1533" y="1624680"/>
            <a:ext cx="1964798" cy="69259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255969" y="1239115"/>
            <a:ext cx="1721636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9"/>
              </a:lnSpc>
            </a:pPr>
            <a:r>
              <a:rPr lang="en-US" sz="1665" spc="-66">
                <a:solidFill>
                  <a:srgbClr val="008DBD"/>
                </a:solidFill>
                <a:latin typeface="Open Sans Bold"/>
              </a:rPr>
              <a:t>LEY 82 DE 1988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4350" y="1805464"/>
            <a:ext cx="3672623" cy="17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44"/>
              </a:lnSpc>
            </a:pPr>
            <a:r>
              <a:rPr lang="en-US" sz="1800" spc="-71">
                <a:solidFill>
                  <a:srgbClr val="000000"/>
                </a:solidFill>
                <a:latin typeface="Open Sans"/>
              </a:rPr>
              <a:t>Por medio de la cual se aprueba el Convenio 159 sobre la readaptación profesional y el empleo de personas inválidas, adoptado por la Conferencia General de la Organización Internacional del Trabajo en su 69a. reunión, Ginebra, 1983.</a:t>
            </a:r>
          </a:p>
        </p:txBody>
      </p:sp>
      <p:pic>
        <p:nvPicPr>
          <p:cNvPr id="11" name="Imagen 10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7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4000"/>
          </a:blip>
          <a:srcRect t="22273" r="1415" b="2227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21277" y="2654451"/>
            <a:ext cx="6854252" cy="1498501"/>
            <a:chOff x="0" y="0"/>
            <a:chExt cx="18278007" cy="3996001"/>
          </a:xfrm>
        </p:grpSpPr>
        <p:sp>
          <p:nvSpPr>
            <p:cNvPr id="4" name="AutoShape 4"/>
            <p:cNvSpPr/>
            <p:nvPr/>
          </p:nvSpPr>
          <p:spPr>
            <a:xfrm rot="-5400000">
              <a:off x="6980318" y="1978888"/>
              <a:ext cx="3985611" cy="48616"/>
            </a:xfrm>
            <a:prstGeom prst="rect">
              <a:avLst/>
            </a:prstGeom>
            <a:solidFill>
              <a:srgbClr val="191919">
                <a:alpha val="17647"/>
              </a:srgbClr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18278007" cy="48616"/>
            </a:xfrm>
            <a:prstGeom prst="rect">
              <a:avLst/>
            </a:prstGeom>
            <a:solidFill>
              <a:srgbClr val="191919">
                <a:alpha val="1764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811917" y="4049437"/>
            <a:ext cx="2092856" cy="1094063"/>
            <a:chOff x="0" y="0"/>
            <a:chExt cx="11845229" cy="37216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845229" cy="3721603"/>
            </a:xfrm>
            <a:custGeom>
              <a:avLst/>
              <a:gdLst/>
              <a:ahLst/>
              <a:cxnLst/>
              <a:rect l="l" t="t" r="r" b="b"/>
              <a:pathLst>
                <a:path w="11845229" h="3721603">
                  <a:moveTo>
                    <a:pt x="11720769" y="3721602"/>
                  </a:moveTo>
                  <a:lnTo>
                    <a:pt x="124460" y="3721602"/>
                  </a:lnTo>
                  <a:cubicBezTo>
                    <a:pt x="55880" y="3721602"/>
                    <a:pt x="0" y="3665722"/>
                    <a:pt x="0" y="3597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720769" y="0"/>
                  </a:lnTo>
                  <a:cubicBezTo>
                    <a:pt x="11789349" y="0"/>
                    <a:pt x="11845229" y="55880"/>
                    <a:pt x="11845229" y="124460"/>
                  </a:cubicBezTo>
                  <a:lnTo>
                    <a:pt x="11845229" y="3597142"/>
                  </a:lnTo>
                  <a:cubicBezTo>
                    <a:pt x="11845229" y="3665722"/>
                    <a:pt x="11789349" y="3721603"/>
                    <a:pt x="11720769" y="3721603"/>
                  </a:cubicBezTo>
                  <a:close/>
                </a:path>
              </a:pathLst>
            </a:custGeom>
            <a:solidFill>
              <a:srgbClr val="13538A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514350" y="2289673"/>
            <a:ext cx="719170" cy="672864"/>
            <a:chOff x="0" y="0"/>
            <a:chExt cx="3977719" cy="37216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77718" cy="3721603"/>
            </a:xfrm>
            <a:custGeom>
              <a:avLst/>
              <a:gdLst/>
              <a:ahLst/>
              <a:cxnLst/>
              <a:rect l="l" t="t" r="r" b="b"/>
              <a:pathLst>
                <a:path w="3977718" h="3721603">
                  <a:moveTo>
                    <a:pt x="3853259" y="3721602"/>
                  </a:moveTo>
                  <a:lnTo>
                    <a:pt x="124460" y="3721602"/>
                  </a:lnTo>
                  <a:cubicBezTo>
                    <a:pt x="55880" y="3721602"/>
                    <a:pt x="0" y="3665722"/>
                    <a:pt x="0" y="3597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53259" y="0"/>
                  </a:lnTo>
                  <a:cubicBezTo>
                    <a:pt x="3921839" y="0"/>
                    <a:pt x="3977718" y="55880"/>
                    <a:pt x="3977718" y="124460"/>
                  </a:cubicBezTo>
                  <a:lnTo>
                    <a:pt x="3977718" y="3597142"/>
                  </a:lnTo>
                  <a:cubicBezTo>
                    <a:pt x="3977718" y="3665722"/>
                    <a:pt x="3921839" y="3721603"/>
                    <a:pt x="3853259" y="3721603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459245" y="2289673"/>
            <a:ext cx="719170" cy="672864"/>
            <a:chOff x="0" y="0"/>
            <a:chExt cx="3977719" cy="372160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77718" cy="3721603"/>
            </a:xfrm>
            <a:custGeom>
              <a:avLst/>
              <a:gdLst/>
              <a:ahLst/>
              <a:cxnLst/>
              <a:rect l="l" t="t" r="r" b="b"/>
              <a:pathLst>
                <a:path w="3977718" h="3721603">
                  <a:moveTo>
                    <a:pt x="3853259" y="3721602"/>
                  </a:moveTo>
                  <a:lnTo>
                    <a:pt x="124460" y="3721602"/>
                  </a:lnTo>
                  <a:cubicBezTo>
                    <a:pt x="55880" y="3721602"/>
                    <a:pt x="0" y="3665722"/>
                    <a:pt x="0" y="3597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53259" y="0"/>
                  </a:lnTo>
                  <a:cubicBezTo>
                    <a:pt x="3921839" y="0"/>
                    <a:pt x="3977718" y="55880"/>
                    <a:pt x="3977718" y="124460"/>
                  </a:cubicBezTo>
                  <a:lnTo>
                    <a:pt x="3977718" y="3597142"/>
                  </a:lnTo>
                  <a:cubicBezTo>
                    <a:pt x="3977718" y="3665722"/>
                    <a:pt x="3921839" y="3721603"/>
                    <a:pt x="3853259" y="3721603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437359" y="2289673"/>
            <a:ext cx="719170" cy="672864"/>
            <a:chOff x="0" y="0"/>
            <a:chExt cx="3977719" cy="372160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977718" cy="3721603"/>
            </a:xfrm>
            <a:custGeom>
              <a:avLst/>
              <a:gdLst/>
              <a:ahLst/>
              <a:cxnLst/>
              <a:rect l="l" t="t" r="r" b="b"/>
              <a:pathLst>
                <a:path w="3977718" h="3721603">
                  <a:moveTo>
                    <a:pt x="3853259" y="3721602"/>
                  </a:moveTo>
                  <a:lnTo>
                    <a:pt x="124460" y="3721602"/>
                  </a:lnTo>
                  <a:cubicBezTo>
                    <a:pt x="55880" y="3721602"/>
                    <a:pt x="0" y="3665722"/>
                    <a:pt x="0" y="3597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53259" y="0"/>
                  </a:lnTo>
                  <a:cubicBezTo>
                    <a:pt x="3921839" y="0"/>
                    <a:pt x="3977718" y="55880"/>
                    <a:pt x="3977718" y="124460"/>
                  </a:cubicBezTo>
                  <a:lnTo>
                    <a:pt x="3977718" y="3597142"/>
                  </a:lnTo>
                  <a:cubicBezTo>
                    <a:pt x="3977718" y="3665722"/>
                    <a:pt x="3921839" y="3721603"/>
                    <a:pt x="3853259" y="3721603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3504192" y="2316682"/>
            <a:ext cx="719170" cy="672864"/>
            <a:chOff x="0" y="0"/>
            <a:chExt cx="3977719" cy="372160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977718" cy="3721603"/>
            </a:xfrm>
            <a:custGeom>
              <a:avLst/>
              <a:gdLst/>
              <a:ahLst/>
              <a:cxnLst/>
              <a:rect l="l" t="t" r="r" b="b"/>
              <a:pathLst>
                <a:path w="3977718" h="3721603">
                  <a:moveTo>
                    <a:pt x="3853259" y="3721602"/>
                  </a:moveTo>
                  <a:lnTo>
                    <a:pt x="124460" y="3721602"/>
                  </a:lnTo>
                  <a:cubicBezTo>
                    <a:pt x="55880" y="3721602"/>
                    <a:pt x="0" y="3665722"/>
                    <a:pt x="0" y="3597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53259" y="0"/>
                  </a:lnTo>
                  <a:cubicBezTo>
                    <a:pt x="3921839" y="0"/>
                    <a:pt x="3977718" y="55880"/>
                    <a:pt x="3977718" y="124460"/>
                  </a:cubicBezTo>
                  <a:lnTo>
                    <a:pt x="3977718" y="3597142"/>
                  </a:lnTo>
                  <a:cubicBezTo>
                    <a:pt x="3977718" y="3665722"/>
                    <a:pt x="3921839" y="3721603"/>
                    <a:pt x="3853259" y="3721603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5457338" y="2316682"/>
            <a:ext cx="690302" cy="645855"/>
            <a:chOff x="0" y="0"/>
            <a:chExt cx="3977719" cy="372160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977718" cy="3721603"/>
            </a:xfrm>
            <a:custGeom>
              <a:avLst/>
              <a:gdLst/>
              <a:ahLst/>
              <a:cxnLst/>
              <a:rect l="l" t="t" r="r" b="b"/>
              <a:pathLst>
                <a:path w="3977718" h="3721603">
                  <a:moveTo>
                    <a:pt x="3853259" y="3721602"/>
                  </a:moveTo>
                  <a:lnTo>
                    <a:pt x="124460" y="3721602"/>
                  </a:lnTo>
                  <a:cubicBezTo>
                    <a:pt x="55880" y="3721602"/>
                    <a:pt x="0" y="3665722"/>
                    <a:pt x="0" y="3597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53259" y="0"/>
                  </a:lnTo>
                  <a:cubicBezTo>
                    <a:pt x="3921839" y="0"/>
                    <a:pt x="3977718" y="55880"/>
                    <a:pt x="3977718" y="124460"/>
                  </a:cubicBezTo>
                  <a:lnTo>
                    <a:pt x="3977718" y="3597142"/>
                  </a:lnTo>
                  <a:cubicBezTo>
                    <a:pt x="3977718" y="3665722"/>
                    <a:pt x="3921839" y="3721603"/>
                    <a:pt x="3853259" y="3721603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6506954" y="2326207"/>
            <a:ext cx="680122" cy="636330"/>
            <a:chOff x="0" y="0"/>
            <a:chExt cx="3977719" cy="372160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977718" cy="3721603"/>
            </a:xfrm>
            <a:custGeom>
              <a:avLst/>
              <a:gdLst/>
              <a:ahLst/>
              <a:cxnLst/>
              <a:rect l="l" t="t" r="r" b="b"/>
              <a:pathLst>
                <a:path w="3977718" h="3721603">
                  <a:moveTo>
                    <a:pt x="3853259" y="3721602"/>
                  </a:moveTo>
                  <a:lnTo>
                    <a:pt x="124460" y="3721602"/>
                  </a:lnTo>
                  <a:cubicBezTo>
                    <a:pt x="55880" y="3721602"/>
                    <a:pt x="0" y="3665722"/>
                    <a:pt x="0" y="3597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53259" y="0"/>
                  </a:lnTo>
                  <a:cubicBezTo>
                    <a:pt x="3921839" y="0"/>
                    <a:pt x="3977718" y="55880"/>
                    <a:pt x="3977718" y="124460"/>
                  </a:cubicBezTo>
                  <a:lnTo>
                    <a:pt x="3977718" y="3597142"/>
                  </a:lnTo>
                  <a:cubicBezTo>
                    <a:pt x="3977718" y="3665722"/>
                    <a:pt x="3921839" y="3721603"/>
                    <a:pt x="3853259" y="3721603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7633541" y="2326207"/>
            <a:ext cx="680122" cy="636330"/>
            <a:chOff x="0" y="0"/>
            <a:chExt cx="3977719" cy="372160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77718" cy="3721603"/>
            </a:xfrm>
            <a:custGeom>
              <a:avLst/>
              <a:gdLst/>
              <a:ahLst/>
              <a:cxnLst/>
              <a:rect l="l" t="t" r="r" b="b"/>
              <a:pathLst>
                <a:path w="3977718" h="3721603">
                  <a:moveTo>
                    <a:pt x="3853259" y="3721602"/>
                  </a:moveTo>
                  <a:lnTo>
                    <a:pt x="124460" y="3721602"/>
                  </a:lnTo>
                  <a:cubicBezTo>
                    <a:pt x="55880" y="3721602"/>
                    <a:pt x="0" y="3665722"/>
                    <a:pt x="0" y="35971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53259" y="0"/>
                  </a:lnTo>
                  <a:cubicBezTo>
                    <a:pt x="3921839" y="0"/>
                    <a:pt x="3977718" y="55880"/>
                    <a:pt x="3977718" y="124460"/>
                  </a:cubicBezTo>
                  <a:lnTo>
                    <a:pt x="3977718" y="3597142"/>
                  </a:lnTo>
                  <a:cubicBezTo>
                    <a:pt x="3977718" y="3665722"/>
                    <a:pt x="3921839" y="3721603"/>
                    <a:pt x="3853259" y="3721603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22" name="Group 22"/>
          <p:cNvGrpSpPr/>
          <p:nvPr/>
        </p:nvGrpSpPr>
        <p:grpSpPr>
          <a:xfrm rot="-5400000">
            <a:off x="3675434" y="2222973"/>
            <a:ext cx="392349" cy="119381"/>
            <a:chOff x="0" y="0"/>
            <a:chExt cx="1907456" cy="580390"/>
          </a:xfrm>
        </p:grpSpPr>
        <p:sp>
          <p:nvSpPr>
            <p:cNvPr id="23" name="Freeform 23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25" name="Group 25"/>
          <p:cNvGrpSpPr/>
          <p:nvPr/>
        </p:nvGrpSpPr>
        <p:grpSpPr>
          <a:xfrm rot="-5400000">
            <a:off x="1583699" y="2095902"/>
            <a:ext cx="439974" cy="133873"/>
            <a:chOff x="0" y="0"/>
            <a:chExt cx="1907456" cy="580390"/>
          </a:xfrm>
        </p:grpSpPr>
        <p:sp>
          <p:nvSpPr>
            <p:cNvPr id="26" name="Freeform 26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28" name="Group 28"/>
          <p:cNvGrpSpPr/>
          <p:nvPr/>
        </p:nvGrpSpPr>
        <p:grpSpPr>
          <a:xfrm rot="-5400000">
            <a:off x="7793024" y="2095902"/>
            <a:ext cx="439974" cy="133873"/>
            <a:chOff x="0" y="0"/>
            <a:chExt cx="1907456" cy="580390"/>
          </a:xfrm>
        </p:grpSpPr>
        <p:sp>
          <p:nvSpPr>
            <p:cNvPr id="29" name="Freeform 29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31" name="Group 31"/>
          <p:cNvGrpSpPr/>
          <p:nvPr/>
        </p:nvGrpSpPr>
        <p:grpSpPr>
          <a:xfrm rot="-5400000">
            <a:off x="5617849" y="2095902"/>
            <a:ext cx="439974" cy="133873"/>
            <a:chOff x="0" y="0"/>
            <a:chExt cx="1907456" cy="580390"/>
          </a:xfrm>
        </p:grpSpPr>
        <p:sp>
          <p:nvSpPr>
            <p:cNvPr id="32" name="Freeform 32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34" name="Group 34"/>
          <p:cNvGrpSpPr/>
          <p:nvPr/>
        </p:nvGrpSpPr>
        <p:grpSpPr>
          <a:xfrm rot="5400000">
            <a:off x="653948" y="3115588"/>
            <a:ext cx="439974" cy="133873"/>
            <a:chOff x="0" y="0"/>
            <a:chExt cx="1907456" cy="580390"/>
          </a:xfrm>
        </p:grpSpPr>
        <p:sp>
          <p:nvSpPr>
            <p:cNvPr id="35" name="Freeform 35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37" name="Group 37"/>
          <p:cNvGrpSpPr/>
          <p:nvPr/>
        </p:nvGrpSpPr>
        <p:grpSpPr>
          <a:xfrm rot="5400000">
            <a:off x="2564206" y="3015576"/>
            <a:ext cx="439974" cy="133873"/>
            <a:chOff x="0" y="0"/>
            <a:chExt cx="1907456" cy="580390"/>
          </a:xfrm>
        </p:grpSpPr>
        <p:sp>
          <p:nvSpPr>
            <p:cNvPr id="38" name="Freeform 38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40" name="Group 40"/>
          <p:cNvGrpSpPr/>
          <p:nvPr/>
        </p:nvGrpSpPr>
        <p:grpSpPr>
          <a:xfrm rot="5400000">
            <a:off x="6596770" y="3096538"/>
            <a:ext cx="439974" cy="133873"/>
            <a:chOff x="0" y="0"/>
            <a:chExt cx="1907456" cy="580390"/>
          </a:xfrm>
        </p:grpSpPr>
        <p:sp>
          <p:nvSpPr>
            <p:cNvPr id="41" name="Freeform 41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533984" y="2289673"/>
            <a:ext cx="673096" cy="672864"/>
            <a:chOff x="0" y="0"/>
            <a:chExt cx="1794922" cy="1794303"/>
          </a:xfrm>
        </p:grpSpPr>
        <p:pic>
          <p:nvPicPr>
            <p:cNvPr id="47" name="Picture 47"/>
            <p:cNvPicPr>
              <a:picLocks noChangeAspect="1"/>
            </p:cNvPicPr>
            <p:nvPr/>
          </p:nvPicPr>
          <p:blipFill>
            <a:blip r:embed="rId3"/>
            <a:srcRect l="53518" r="13094"/>
            <a:stretch>
              <a:fillRect/>
            </a:stretch>
          </p:blipFill>
          <p:spPr>
            <a:xfrm>
              <a:off x="0" y="0"/>
              <a:ext cx="833961" cy="833652"/>
            </a:xfrm>
            <a:prstGeom prst="rect">
              <a:avLst/>
            </a:prstGeom>
          </p:spPr>
        </p:pic>
        <p:pic>
          <p:nvPicPr>
            <p:cNvPr id="48" name="Picture 48"/>
            <p:cNvPicPr>
              <a:picLocks noChangeAspect="1"/>
            </p:cNvPicPr>
            <p:nvPr/>
          </p:nvPicPr>
          <p:blipFill>
            <a:blip r:embed="rId4"/>
            <a:srcRect l="20614" r="20614"/>
            <a:stretch>
              <a:fillRect/>
            </a:stretch>
          </p:blipFill>
          <p:spPr>
            <a:xfrm>
              <a:off x="960961" y="0"/>
              <a:ext cx="833961" cy="833652"/>
            </a:xfrm>
            <a:prstGeom prst="rect">
              <a:avLst/>
            </a:prstGeom>
          </p:spPr>
        </p:pic>
        <p:pic>
          <p:nvPicPr>
            <p:cNvPr id="49" name="Picture 49"/>
            <p:cNvPicPr>
              <a:picLocks noChangeAspect="1"/>
            </p:cNvPicPr>
            <p:nvPr/>
          </p:nvPicPr>
          <p:blipFill>
            <a:blip r:embed="rId5"/>
            <a:srcRect l="12993" r="12993"/>
            <a:stretch>
              <a:fillRect/>
            </a:stretch>
          </p:blipFill>
          <p:spPr>
            <a:xfrm>
              <a:off x="0" y="960652"/>
              <a:ext cx="1794922" cy="833652"/>
            </a:xfrm>
            <a:prstGeom prst="rect">
              <a:avLst/>
            </a:prstGeom>
          </p:spPr>
        </p:pic>
      </p:grpSp>
      <p:pic>
        <p:nvPicPr>
          <p:cNvPr id="50" name="Picture 5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02985" y="2326207"/>
            <a:ext cx="631691" cy="617280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7"/>
          <a:srcRect l="36154" r="9235"/>
          <a:stretch>
            <a:fillRect/>
          </a:stretch>
        </p:blipFill>
        <p:spPr>
          <a:xfrm>
            <a:off x="2454385" y="2316682"/>
            <a:ext cx="685118" cy="658838"/>
          </a:xfrm>
          <a:prstGeom prst="rect">
            <a:avLst/>
          </a:prstGeom>
        </p:spPr>
      </p:pic>
      <p:sp>
        <p:nvSpPr>
          <p:cNvPr id="52" name="TextBox 52"/>
          <p:cNvSpPr txBox="1"/>
          <p:nvPr/>
        </p:nvSpPr>
        <p:spPr>
          <a:xfrm>
            <a:off x="3789907" y="4025179"/>
            <a:ext cx="2093378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7"/>
              </a:lnSpc>
              <a:spcBef>
                <a:spcPct val="0"/>
              </a:spcBef>
            </a:pPr>
            <a:r>
              <a:rPr lang="en-US" sz="1300" spc="50" dirty="0">
                <a:solidFill>
                  <a:srgbClr val="FFFFFF"/>
                </a:solidFill>
                <a:latin typeface="Aileron Regular Bold"/>
              </a:rPr>
              <a:t>DECRETO 2177 DE 1989</a:t>
            </a:r>
          </a:p>
          <a:p>
            <a:pPr algn="ctr">
              <a:lnSpc>
                <a:spcPts val="1677"/>
              </a:lnSpc>
              <a:spcBef>
                <a:spcPct val="0"/>
              </a:spcBef>
            </a:pPr>
            <a:r>
              <a:rPr lang="es-ES" sz="1000" dirty="0"/>
              <a:t>Reincorporar a los trabajadores inválidos, en los cargos que desempeñaban antes de su invalidez si recupera su capacidad de trabajo, CST</a:t>
            </a:r>
            <a:endParaRPr lang="en-US" sz="1000" spc="50" dirty="0">
              <a:solidFill>
                <a:srgbClr val="FFFFFF"/>
              </a:solidFill>
              <a:latin typeface="Aileron Regular Bold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2713611" y="821374"/>
            <a:ext cx="2196614" cy="1551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0"/>
              </a:lnSpc>
            </a:pPr>
            <a:r>
              <a:rPr lang="en-US" sz="753" spc="38">
                <a:solidFill>
                  <a:srgbClr val="191919"/>
                </a:solidFill>
                <a:latin typeface="Aileron Regular Bold"/>
              </a:rPr>
              <a:t>CAPITULO IV</a:t>
            </a:r>
          </a:p>
          <a:p>
            <a:pPr algn="ctr">
              <a:lnSpc>
                <a:spcPts val="1130"/>
              </a:lnSpc>
            </a:pPr>
            <a:endParaRPr lang="en-US" sz="753" spc="38">
              <a:solidFill>
                <a:srgbClr val="191919"/>
              </a:solidFill>
              <a:latin typeface="Aileron Regular Bold"/>
            </a:endParaRPr>
          </a:p>
          <a:p>
            <a:pPr algn="ctr">
              <a:lnSpc>
                <a:spcPts val="1130"/>
              </a:lnSpc>
            </a:pPr>
            <a:r>
              <a:rPr lang="en-US" sz="753" spc="38">
                <a:solidFill>
                  <a:srgbClr val="191919"/>
                </a:solidFill>
                <a:latin typeface="Aileron Regular"/>
              </a:rPr>
              <a:t>Rehabilitación Por Reubicación Profesional.</a:t>
            </a:r>
          </a:p>
          <a:p>
            <a:pPr algn="ctr">
              <a:lnSpc>
                <a:spcPts val="1130"/>
              </a:lnSpc>
            </a:pPr>
            <a:r>
              <a:rPr lang="en-US" sz="753" spc="38">
                <a:solidFill>
                  <a:srgbClr val="191919"/>
                </a:solidFill>
                <a:latin typeface="Aileron Regular"/>
              </a:rPr>
              <a:t>ART 11 - 17</a:t>
            </a:r>
          </a:p>
          <a:p>
            <a:pPr algn="ctr">
              <a:lnSpc>
                <a:spcPts val="1130"/>
              </a:lnSpc>
            </a:pPr>
            <a:endParaRPr lang="en-US" sz="753" spc="38">
              <a:solidFill>
                <a:srgbClr val="191919"/>
              </a:solidFill>
              <a:latin typeface="Aileron Regular"/>
            </a:endParaRPr>
          </a:p>
          <a:p>
            <a:pPr marL="162595" lvl="1" indent="-81297" algn="ctr">
              <a:lnSpc>
                <a:spcPts val="1130"/>
              </a:lnSpc>
              <a:buFont typeface="Arial"/>
              <a:buChar char="•"/>
            </a:pPr>
            <a:r>
              <a:rPr lang="en-US" sz="753" spc="38">
                <a:solidFill>
                  <a:srgbClr val="191919"/>
                </a:solidFill>
                <a:latin typeface="Aileron Regular"/>
              </a:rPr>
              <a:t>rehabilitación profesional, readaptación laboral.</a:t>
            </a:r>
          </a:p>
          <a:p>
            <a:pPr marL="162595" lvl="1" indent="-81297" algn="ctr">
              <a:lnSpc>
                <a:spcPts val="1130"/>
              </a:lnSpc>
              <a:buFont typeface="Arial"/>
              <a:buChar char="•"/>
            </a:pPr>
            <a:r>
              <a:rPr lang="en-US" sz="753" spc="38">
                <a:solidFill>
                  <a:srgbClr val="191919"/>
                </a:solidFill>
                <a:latin typeface="Aileron Regular"/>
              </a:rPr>
              <a:t>Reincorporación, seguridad y previsión social.</a:t>
            </a:r>
          </a:p>
          <a:p>
            <a:pPr algn="ctr">
              <a:lnSpc>
                <a:spcPts val="1130"/>
              </a:lnSpc>
            </a:pPr>
            <a:endParaRPr lang="en-US" sz="753" spc="38">
              <a:solidFill>
                <a:srgbClr val="191919"/>
              </a:solidFill>
              <a:latin typeface="Aileron Regular"/>
            </a:endParaRPr>
          </a:p>
          <a:p>
            <a:pPr algn="ctr">
              <a:lnSpc>
                <a:spcPts val="1130"/>
              </a:lnSpc>
            </a:pPr>
            <a:endParaRPr lang="en-US" sz="753" spc="38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870531" y="1232625"/>
            <a:ext cx="1883795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 Bold"/>
              </a:rPr>
              <a:t>CAPITULO II</a:t>
            </a:r>
          </a:p>
          <a:p>
            <a:pPr algn="ctr">
              <a:lnSpc>
                <a:spcPts val="1125"/>
              </a:lnSpc>
            </a:pPr>
            <a:endParaRPr lang="en-US" sz="750" spc="38">
              <a:solidFill>
                <a:srgbClr val="191919"/>
              </a:solidFill>
              <a:latin typeface="Aileron Regular Bold"/>
            </a:endParaRP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Calificación De Invalidez.</a:t>
            </a: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ART 4</a:t>
            </a:r>
          </a:p>
          <a:p>
            <a:pPr algn="ctr">
              <a:lnSpc>
                <a:spcPts val="1125"/>
              </a:lnSpc>
            </a:pPr>
            <a:endParaRPr lang="en-US" sz="750" spc="38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1879418" y="3359649"/>
            <a:ext cx="1749815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lang="en-US" sz="750" spc="38" dirty="0">
                <a:solidFill>
                  <a:srgbClr val="191919"/>
                </a:solidFill>
                <a:latin typeface="Aileron Regular Bold"/>
              </a:rPr>
              <a:t>CAPITULO III</a:t>
            </a:r>
          </a:p>
          <a:p>
            <a:pPr algn="ctr">
              <a:lnSpc>
                <a:spcPts val="1125"/>
              </a:lnSpc>
            </a:pPr>
            <a:endParaRPr lang="en-US" sz="750" spc="38" dirty="0">
              <a:solidFill>
                <a:srgbClr val="191919"/>
              </a:solidFill>
              <a:latin typeface="Aileron Regular Bold"/>
            </a:endParaRPr>
          </a:p>
          <a:p>
            <a:pPr algn="ctr">
              <a:lnSpc>
                <a:spcPts val="1125"/>
              </a:lnSpc>
            </a:pP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Del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Trabajo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Y El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Empleo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. ART 5 - 10</a:t>
            </a:r>
          </a:p>
          <a:p>
            <a:pPr algn="ctr">
              <a:lnSpc>
                <a:spcPts val="1125"/>
              </a:lnSpc>
            </a:pPr>
            <a:endParaRPr lang="en-US" sz="750" spc="38" dirty="0">
              <a:solidFill>
                <a:srgbClr val="191919"/>
              </a:solidFill>
              <a:latin typeface="Aileron Regular"/>
            </a:endParaRPr>
          </a:p>
          <a:p>
            <a:pPr marL="161933" lvl="1" indent="-80966" algn="ctr">
              <a:lnSpc>
                <a:spcPts val="1125"/>
              </a:lnSpc>
              <a:buFont typeface="Arial"/>
              <a:buChar char="•"/>
            </a:pP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Programas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de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creación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de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empleo</a:t>
            </a:r>
            <a:endParaRPr lang="en-US" sz="750" spc="38" dirty="0">
              <a:solidFill>
                <a:srgbClr val="191919"/>
              </a:solidFill>
              <a:latin typeface="Aileron Regular"/>
            </a:endParaRPr>
          </a:p>
          <a:p>
            <a:pPr marL="161933" lvl="1" indent="-80966" algn="ctr">
              <a:lnSpc>
                <a:spcPts val="1125"/>
              </a:lnSpc>
              <a:buFont typeface="Arial"/>
              <a:buChar char="•"/>
            </a:pP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Programas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de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inclusión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,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prevención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y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promoción</a:t>
            </a:r>
            <a:endParaRPr lang="en-US" sz="750" spc="38" dirty="0">
              <a:solidFill>
                <a:srgbClr val="191919"/>
              </a:solidFill>
              <a:latin typeface="Aileron Regular"/>
            </a:endParaRPr>
          </a:p>
          <a:p>
            <a:pPr marL="161933" lvl="1" indent="-80966" algn="ctr">
              <a:lnSpc>
                <a:spcPts val="1125"/>
              </a:lnSpc>
              <a:buFont typeface="Arial"/>
              <a:buChar char="•"/>
            </a:pP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Capacitación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y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educación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para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PcD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</a:t>
            </a:r>
          </a:p>
          <a:p>
            <a:pPr algn="ctr">
              <a:lnSpc>
                <a:spcPts val="1500"/>
              </a:lnSpc>
            </a:pPr>
            <a:endParaRPr lang="en-US" sz="750" spc="38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197332" y="3446981"/>
            <a:ext cx="1487079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 Bold"/>
              </a:rPr>
              <a:t>CAPITULO I</a:t>
            </a:r>
          </a:p>
          <a:p>
            <a:pPr algn="ctr">
              <a:lnSpc>
                <a:spcPts val="1125"/>
              </a:lnSpc>
            </a:pPr>
            <a:endParaRPr lang="en-US" sz="750" spc="38">
              <a:solidFill>
                <a:srgbClr val="191919"/>
              </a:solidFill>
              <a:latin typeface="Aileron Regular Bold"/>
            </a:endParaRP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Principios Generales ART 1 - 3</a:t>
            </a: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:</a:t>
            </a:r>
          </a:p>
          <a:p>
            <a:pPr marL="161933" lvl="1" indent="-80966" algn="ctr">
              <a:lnSpc>
                <a:spcPts val="1125"/>
              </a:lnSpc>
              <a:buFont typeface="Arial"/>
              <a:buChar char="•"/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Igualdad laboral</a:t>
            </a:r>
          </a:p>
          <a:p>
            <a:pPr marL="161933" lvl="1" indent="-80966" algn="ctr">
              <a:lnSpc>
                <a:spcPts val="1125"/>
              </a:lnSpc>
              <a:buFont typeface="Arial"/>
              <a:buChar char="•"/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Concepto de invalidez</a:t>
            </a:r>
          </a:p>
          <a:p>
            <a:pPr marL="161933" lvl="1" indent="-80966" algn="ctr">
              <a:lnSpc>
                <a:spcPts val="1125"/>
              </a:lnSpc>
              <a:buFont typeface="Arial"/>
              <a:buChar char="•"/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Inclusión laboral</a:t>
            </a:r>
          </a:p>
          <a:p>
            <a:pPr algn="ctr">
              <a:lnSpc>
                <a:spcPts val="1500"/>
              </a:lnSpc>
            </a:pPr>
            <a:endParaRPr lang="en-US" sz="750" spc="38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6190966" y="3401617"/>
            <a:ext cx="1251584" cy="132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lang="en-US" sz="750" spc="38" dirty="0">
                <a:solidFill>
                  <a:srgbClr val="191919"/>
                </a:solidFill>
                <a:latin typeface="Aileron Regular Bold"/>
              </a:rPr>
              <a:t>CAPITULO VI</a:t>
            </a:r>
          </a:p>
          <a:p>
            <a:pPr algn="ctr">
              <a:lnSpc>
                <a:spcPts val="1125"/>
              </a:lnSpc>
            </a:pPr>
            <a:endParaRPr lang="en-US" sz="750" spc="38" dirty="0">
              <a:solidFill>
                <a:srgbClr val="191919"/>
              </a:solidFill>
              <a:latin typeface="Aileron Regular Bold"/>
            </a:endParaRPr>
          </a:p>
          <a:p>
            <a:pPr algn="ctr">
              <a:lnSpc>
                <a:spcPts val="1125"/>
              </a:lnSpc>
            </a:pP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Consejo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Coordinador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.</a:t>
            </a:r>
          </a:p>
          <a:p>
            <a:pPr algn="ctr">
              <a:lnSpc>
                <a:spcPts val="1125"/>
              </a:lnSpc>
            </a:pP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ART 19 - 22</a:t>
            </a:r>
          </a:p>
          <a:p>
            <a:pPr algn="ctr">
              <a:lnSpc>
                <a:spcPts val="1125"/>
              </a:lnSpc>
            </a:pPr>
            <a:endParaRPr lang="en-US" sz="750" spc="38" dirty="0">
              <a:solidFill>
                <a:srgbClr val="191919"/>
              </a:solidFill>
              <a:latin typeface="Aileron Regular"/>
            </a:endParaRPr>
          </a:p>
          <a:p>
            <a:pPr algn="ctr">
              <a:lnSpc>
                <a:spcPts val="1125"/>
              </a:lnSpc>
            </a:pP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Consejo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Coordinador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para la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Readaptación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y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Empleo</a:t>
            </a:r>
            <a:r>
              <a:rPr lang="en-US" sz="750" spc="38" dirty="0">
                <a:solidFill>
                  <a:srgbClr val="191919"/>
                </a:solidFill>
                <a:latin typeface="Aileron Regular"/>
              </a:rPr>
              <a:t> de </a:t>
            </a:r>
            <a:r>
              <a:rPr lang="en-US" sz="750" spc="38" dirty="0" err="1">
                <a:solidFill>
                  <a:srgbClr val="191919"/>
                </a:solidFill>
                <a:latin typeface="Aileron Regular"/>
              </a:rPr>
              <a:t>PcD</a:t>
            </a:r>
            <a:endParaRPr lang="en-US" sz="750" spc="38" dirty="0">
              <a:solidFill>
                <a:srgbClr val="191919"/>
              </a:solidFill>
              <a:latin typeface="Aileron Regular"/>
            </a:endParaRPr>
          </a:p>
          <a:p>
            <a:pPr algn="ctr">
              <a:lnSpc>
                <a:spcPts val="1500"/>
              </a:lnSpc>
            </a:pPr>
            <a:endParaRPr lang="en-US" sz="750" spc="38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5115507" y="973069"/>
            <a:ext cx="144466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 Bold"/>
              </a:rPr>
              <a:t>CAPITULO V</a:t>
            </a:r>
          </a:p>
          <a:p>
            <a:pPr algn="ctr">
              <a:lnSpc>
                <a:spcPts val="1125"/>
              </a:lnSpc>
            </a:pPr>
            <a:endParaRPr lang="en-US" sz="750" spc="38">
              <a:solidFill>
                <a:srgbClr val="191919"/>
              </a:solidFill>
              <a:latin typeface="Aileron Regular Bold"/>
            </a:endParaRP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Estímulos Especiales A Los Patronos Que Contraten Trabajadores Inválidos.</a:t>
            </a: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ART 18</a:t>
            </a:r>
          </a:p>
          <a:p>
            <a:pPr algn="ctr">
              <a:lnSpc>
                <a:spcPts val="1500"/>
              </a:lnSpc>
            </a:pPr>
            <a:endParaRPr lang="en-US" sz="750" spc="38">
              <a:solidFill>
                <a:srgbClr val="191919"/>
              </a:solidFill>
              <a:latin typeface="Aileron Regular"/>
            </a:endParaRPr>
          </a:p>
          <a:p>
            <a:pPr algn="ctr">
              <a:lnSpc>
                <a:spcPts val="1500"/>
              </a:lnSpc>
            </a:pPr>
            <a:endParaRPr lang="en-US" sz="750" spc="38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7391982" y="901632"/>
            <a:ext cx="1251584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 Bold"/>
              </a:rPr>
              <a:t>CAPITULO VII</a:t>
            </a:r>
          </a:p>
          <a:p>
            <a:pPr algn="ctr">
              <a:lnSpc>
                <a:spcPts val="1125"/>
              </a:lnSpc>
            </a:pPr>
            <a:endParaRPr lang="en-US" sz="750" spc="38">
              <a:solidFill>
                <a:srgbClr val="191919"/>
              </a:solidFill>
              <a:latin typeface="Aileron Regular Bold"/>
            </a:endParaRP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Disposiciones Finales.</a:t>
            </a: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ART 23 - 28</a:t>
            </a:r>
          </a:p>
          <a:p>
            <a:pPr algn="ctr">
              <a:lnSpc>
                <a:spcPts val="1125"/>
              </a:lnSpc>
            </a:pPr>
            <a:endParaRPr lang="en-US" sz="750" spc="38">
              <a:solidFill>
                <a:srgbClr val="191919"/>
              </a:solidFill>
              <a:latin typeface="Aileron Regular"/>
            </a:endParaRPr>
          </a:p>
          <a:p>
            <a:pPr algn="ctr">
              <a:lnSpc>
                <a:spcPts val="1125"/>
              </a:lnSpc>
            </a:pPr>
            <a:r>
              <a:rPr lang="en-US" sz="750" spc="38">
                <a:solidFill>
                  <a:srgbClr val="191919"/>
                </a:solidFill>
                <a:latin typeface="Aileron Regular"/>
              </a:rPr>
              <a:t>Obligaciones de los organismos del estado.</a:t>
            </a:r>
          </a:p>
          <a:p>
            <a:pPr algn="ctr">
              <a:lnSpc>
                <a:spcPts val="1500"/>
              </a:lnSpc>
            </a:pPr>
            <a:endParaRPr lang="en-US" sz="750" spc="38">
              <a:solidFill>
                <a:srgbClr val="191919"/>
              </a:solidFill>
              <a:latin typeface="Aileron Regular"/>
            </a:endParaRPr>
          </a:p>
        </p:txBody>
      </p:sp>
      <p:pic>
        <p:nvPicPr>
          <p:cNvPr id="61" name="Picture 61"/>
          <p:cNvPicPr>
            <a:picLocks noChangeAspect="1"/>
          </p:cNvPicPr>
          <p:nvPr/>
        </p:nvPicPr>
        <p:blipFill>
          <a:blip r:embed="rId8"/>
          <a:srcRect l="33456" r="477" b="3442"/>
          <a:stretch>
            <a:fillRect/>
          </a:stretch>
        </p:blipFill>
        <p:spPr>
          <a:xfrm>
            <a:off x="3546497" y="2355905"/>
            <a:ext cx="631173" cy="614591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485310" y="2406508"/>
            <a:ext cx="634359" cy="493214"/>
          </a:xfrm>
          <a:prstGeom prst="rect">
            <a:avLst/>
          </a:prstGeom>
        </p:spPr>
      </p:pic>
      <p:pic>
        <p:nvPicPr>
          <p:cNvPr id="63" name="Picture 6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6523877" y="2439408"/>
            <a:ext cx="640320" cy="427414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710308" y="2385058"/>
            <a:ext cx="536113" cy="536113"/>
          </a:xfrm>
          <a:prstGeom prst="rect">
            <a:avLst/>
          </a:prstGeom>
        </p:spPr>
      </p:pic>
      <p:pic>
        <p:nvPicPr>
          <p:cNvPr id="65" name="Imagen 64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4000"/>
          </a:blip>
          <a:srcRect t="22273" r="1415" b="2227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932315" y="2076224"/>
            <a:ext cx="2978821" cy="1009681"/>
            <a:chOff x="0" y="-9525"/>
            <a:chExt cx="7943523" cy="2692482"/>
          </a:xfrm>
        </p:grpSpPr>
        <p:sp>
          <p:nvSpPr>
            <p:cNvPr id="8" name="TextBox 8"/>
            <p:cNvSpPr txBox="1"/>
            <p:nvPr/>
          </p:nvSpPr>
          <p:spPr>
            <a:xfrm>
              <a:off x="0" y="-9525"/>
              <a:ext cx="7943523" cy="683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029"/>
                </a:lnSpc>
              </a:pPr>
              <a:r>
                <a:rPr lang="en-US" sz="1650" spc="99">
                  <a:solidFill>
                    <a:srgbClr val="008DBD"/>
                  </a:solidFill>
                  <a:latin typeface="Aileron Heavy Bold"/>
                </a:rPr>
                <a:t>LEY 361 DE 1997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041483"/>
              <a:ext cx="7943523" cy="16414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49"/>
                </a:lnSpc>
              </a:pPr>
              <a:r>
                <a:rPr lang="en-US" sz="1100" spc="22">
                  <a:solidFill>
                    <a:srgbClr val="191919"/>
                  </a:solidFill>
                  <a:latin typeface="Aileron Regular"/>
                </a:rPr>
                <a:t>Por la cual se establecen mecanismos de integración social de la personas con limitación y se dictan otras disposiciones.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4159466" y="1140593"/>
            <a:ext cx="601943" cy="3442126"/>
          </a:xfrm>
          <a:prstGeom prst="rect">
            <a:avLst/>
          </a:prstGeom>
          <a:solidFill>
            <a:srgbClr val="191919">
              <a:alpha val="4706"/>
            </a:srgbClr>
          </a:solidFill>
        </p:spPr>
      </p:sp>
      <p:grpSp>
        <p:nvGrpSpPr>
          <p:cNvPr id="11" name="Group 11"/>
          <p:cNvGrpSpPr/>
          <p:nvPr/>
        </p:nvGrpSpPr>
        <p:grpSpPr>
          <a:xfrm>
            <a:off x="4159466" y="1161781"/>
            <a:ext cx="601943" cy="586364"/>
            <a:chOff x="0" y="0"/>
            <a:chExt cx="3924555" cy="382298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924555" cy="3822984"/>
            </a:xfrm>
            <a:custGeom>
              <a:avLst/>
              <a:gdLst/>
              <a:ahLst/>
              <a:cxnLst/>
              <a:rect l="l" t="t" r="r" b="b"/>
              <a:pathLst>
                <a:path w="3924555" h="3822984">
                  <a:moveTo>
                    <a:pt x="3800095" y="3822984"/>
                  </a:moveTo>
                  <a:lnTo>
                    <a:pt x="124460" y="3822984"/>
                  </a:lnTo>
                  <a:cubicBezTo>
                    <a:pt x="55880" y="3822984"/>
                    <a:pt x="0" y="3767105"/>
                    <a:pt x="0" y="36985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00095" y="0"/>
                  </a:lnTo>
                  <a:cubicBezTo>
                    <a:pt x="3868675" y="0"/>
                    <a:pt x="3924555" y="55880"/>
                    <a:pt x="3924555" y="124460"/>
                  </a:cubicBezTo>
                  <a:lnTo>
                    <a:pt x="3924555" y="3698525"/>
                  </a:lnTo>
                  <a:cubicBezTo>
                    <a:pt x="3924555" y="3767105"/>
                    <a:pt x="3868675" y="3822984"/>
                    <a:pt x="3800095" y="3822984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4159466" y="2038641"/>
            <a:ext cx="601943" cy="586364"/>
            <a:chOff x="0" y="0"/>
            <a:chExt cx="3924555" cy="38229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24555" cy="3822984"/>
            </a:xfrm>
            <a:custGeom>
              <a:avLst/>
              <a:gdLst/>
              <a:ahLst/>
              <a:cxnLst/>
              <a:rect l="l" t="t" r="r" b="b"/>
              <a:pathLst>
                <a:path w="3924555" h="3822984">
                  <a:moveTo>
                    <a:pt x="3800095" y="3822984"/>
                  </a:moveTo>
                  <a:lnTo>
                    <a:pt x="124460" y="3822984"/>
                  </a:lnTo>
                  <a:cubicBezTo>
                    <a:pt x="55880" y="3822984"/>
                    <a:pt x="0" y="3767105"/>
                    <a:pt x="0" y="36985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00095" y="0"/>
                  </a:lnTo>
                  <a:cubicBezTo>
                    <a:pt x="3868675" y="0"/>
                    <a:pt x="3924555" y="55880"/>
                    <a:pt x="3924555" y="124460"/>
                  </a:cubicBezTo>
                  <a:lnTo>
                    <a:pt x="3924555" y="3698525"/>
                  </a:lnTo>
                  <a:cubicBezTo>
                    <a:pt x="3924555" y="3767105"/>
                    <a:pt x="3868675" y="3822984"/>
                    <a:pt x="3800095" y="3822984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4159466" y="3133714"/>
            <a:ext cx="601943" cy="586364"/>
            <a:chOff x="0" y="0"/>
            <a:chExt cx="3924555" cy="382298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924555" cy="3822984"/>
            </a:xfrm>
            <a:custGeom>
              <a:avLst/>
              <a:gdLst/>
              <a:ahLst/>
              <a:cxnLst/>
              <a:rect l="l" t="t" r="r" b="b"/>
              <a:pathLst>
                <a:path w="3924555" h="3822984">
                  <a:moveTo>
                    <a:pt x="3800095" y="3822984"/>
                  </a:moveTo>
                  <a:lnTo>
                    <a:pt x="124460" y="3822984"/>
                  </a:lnTo>
                  <a:cubicBezTo>
                    <a:pt x="55880" y="3822984"/>
                    <a:pt x="0" y="3767105"/>
                    <a:pt x="0" y="36985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00095" y="0"/>
                  </a:lnTo>
                  <a:cubicBezTo>
                    <a:pt x="3868675" y="0"/>
                    <a:pt x="3924555" y="55880"/>
                    <a:pt x="3924555" y="124460"/>
                  </a:cubicBezTo>
                  <a:lnTo>
                    <a:pt x="3924555" y="3698525"/>
                  </a:lnTo>
                  <a:cubicBezTo>
                    <a:pt x="3924555" y="3767105"/>
                    <a:pt x="3868675" y="3822984"/>
                    <a:pt x="3800095" y="3822984"/>
                  </a:cubicBezTo>
                  <a:close/>
                </a:path>
              </a:pathLst>
            </a:custGeom>
            <a:solidFill>
              <a:srgbClr val="13538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5177532" y="1978160"/>
            <a:ext cx="3303214" cy="1044699"/>
            <a:chOff x="0" y="-31397"/>
            <a:chExt cx="8808571" cy="2785864"/>
          </a:xfrm>
        </p:grpSpPr>
        <p:sp>
          <p:nvSpPr>
            <p:cNvPr id="18" name="TextBox 18"/>
            <p:cNvSpPr txBox="1"/>
            <p:nvPr/>
          </p:nvSpPr>
          <p:spPr>
            <a:xfrm>
              <a:off x="0" y="702624"/>
              <a:ext cx="8808571" cy="20518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en-US" sz="1000" spc="50">
                  <a:solidFill>
                    <a:srgbClr val="191919"/>
                  </a:solidFill>
                  <a:latin typeface="Aileron Regular"/>
                </a:rPr>
                <a:t>siendo obligación ineludible del Estado la prevención, la educación apropiada, la orientación, la integración laboral, la habilitación y la rehabilitación adecuadas.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1397"/>
              <a:ext cx="8808571" cy="581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7"/>
                </a:lnSpc>
                <a:spcBef>
                  <a:spcPct val="0"/>
                </a:spcBef>
              </a:pPr>
              <a:r>
                <a:rPr lang="en-US" sz="1300" spc="50">
                  <a:solidFill>
                    <a:srgbClr val="191919"/>
                  </a:solidFill>
                  <a:latin typeface="Aileron Regular Bold"/>
                </a:rPr>
                <a:t>ARTÍCULO 4º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194588" y="1045865"/>
            <a:ext cx="3286157" cy="852339"/>
            <a:chOff x="0" y="-31397"/>
            <a:chExt cx="8763087" cy="2272904"/>
          </a:xfrm>
        </p:grpSpPr>
        <p:sp>
          <p:nvSpPr>
            <p:cNvPr id="21" name="TextBox 21"/>
            <p:cNvSpPr txBox="1"/>
            <p:nvPr/>
          </p:nvSpPr>
          <p:spPr>
            <a:xfrm>
              <a:off x="0" y="702624"/>
              <a:ext cx="8763087" cy="1538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en-US" sz="1000" spc="50">
                  <a:solidFill>
                    <a:srgbClr val="191919"/>
                  </a:solidFill>
                  <a:latin typeface="Aileron Regular"/>
                </a:rPr>
                <a:t>El Estado garantizará y velará por que en su ordenamiento jurídico no prevalezca discriminación sobre habitante alguno en su territorio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1397"/>
              <a:ext cx="8763087" cy="581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7"/>
                </a:lnSpc>
                <a:spcBef>
                  <a:spcPct val="0"/>
                </a:spcBef>
              </a:pPr>
              <a:r>
                <a:rPr lang="en-US" sz="1300" spc="50">
                  <a:solidFill>
                    <a:srgbClr val="191919"/>
                  </a:solidFill>
                  <a:latin typeface="Aileron Regular Bold"/>
                </a:rPr>
                <a:t>ARTÍCULO 2º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111608" y="3110436"/>
            <a:ext cx="3435062" cy="1621780"/>
            <a:chOff x="0" y="-31397"/>
            <a:chExt cx="9160167" cy="4324747"/>
          </a:xfrm>
        </p:grpSpPr>
        <p:sp>
          <p:nvSpPr>
            <p:cNvPr id="24" name="TextBox 24"/>
            <p:cNvSpPr txBox="1"/>
            <p:nvPr/>
          </p:nvSpPr>
          <p:spPr>
            <a:xfrm>
              <a:off x="0" y="702624"/>
              <a:ext cx="9160167" cy="35907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en-US" sz="1000" spc="50">
                  <a:solidFill>
                    <a:srgbClr val="191919"/>
                  </a:solidFill>
                  <a:latin typeface="Aileron Regular"/>
                </a:rPr>
                <a:t>De La Prevención, La Educación Y La Rehabilitación, Tanto las Organizaciones No Gubernamentales como las demás instituciones de cualquier naturaleza que presten servicios de capacitación a los limitados, deberán incluir la rehabilitación como elemento preponderante de sus programas.</a:t>
              </a:r>
            </a:p>
            <a:p>
              <a:pPr algn="just">
                <a:lnSpc>
                  <a:spcPts val="1500"/>
                </a:lnSpc>
              </a:pPr>
              <a:endParaRPr lang="en-US" sz="1000" spc="5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1397"/>
              <a:ext cx="9160167" cy="581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7"/>
                </a:lnSpc>
                <a:spcBef>
                  <a:spcPct val="0"/>
                </a:spcBef>
              </a:pPr>
              <a:r>
                <a:rPr lang="en-US" sz="1300" spc="50">
                  <a:solidFill>
                    <a:srgbClr val="191919"/>
                  </a:solidFill>
                  <a:latin typeface="Aileron Regular Bold"/>
                </a:rPr>
                <a:t>TÍTULO II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0" y="2021292"/>
            <a:ext cx="514350" cy="1100918"/>
          </a:xfrm>
          <a:prstGeom prst="rect">
            <a:avLst/>
          </a:prstGeom>
          <a:solidFill>
            <a:srgbClr val="35AAE0"/>
          </a:solidFill>
        </p:spPr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95413" y="1233795"/>
            <a:ext cx="565997" cy="51435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330237" y="2094610"/>
            <a:ext cx="369950" cy="530394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225869" y="3174354"/>
            <a:ext cx="505084" cy="505084"/>
          </a:xfrm>
          <a:prstGeom prst="rect">
            <a:avLst/>
          </a:prstGeom>
        </p:spPr>
      </p:pic>
      <p:pic>
        <p:nvPicPr>
          <p:cNvPr id="30" name="Imagen 29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6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9000"/>
          </a:blip>
          <a:srcRect t="7725" b="1735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514350" y="2132097"/>
            <a:ext cx="3797638" cy="2183602"/>
            <a:chOff x="0" y="3556"/>
            <a:chExt cx="10127033" cy="5822938"/>
          </a:xfrm>
        </p:grpSpPr>
        <p:sp>
          <p:nvSpPr>
            <p:cNvPr id="9" name="TextBox 9"/>
            <p:cNvSpPr txBox="1"/>
            <p:nvPr/>
          </p:nvSpPr>
          <p:spPr>
            <a:xfrm>
              <a:off x="0" y="3556"/>
              <a:ext cx="10127033" cy="1436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441"/>
                </a:lnSpc>
                <a:spcBef>
                  <a:spcPct val="0"/>
                </a:spcBef>
              </a:pP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Por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la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cual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se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dictan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normas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sobre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la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organización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,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administración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y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prestaciones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del Sistema General de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Riesgos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Profesionales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 (hoy </a:t>
              </a:r>
              <a:r>
                <a:rPr lang="en-US" sz="1100" spc="32" dirty="0" err="1">
                  <a:solidFill>
                    <a:srgbClr val="191919"/>
                  </a:solidFill>
                  <a:latin typeface="Aileron Heavy"/>
                </a:rPr>
                <a:t>laborales</a:t>
              </a:r>
              <a:r>
                <a:rPr lang="en-US" sz="1100" spc="32" dirty="0">
                  <a:solidFill>
                    <a:srgbClr val="191919"/>
                  </a:solidFill>
                  <a:latin typeface="Aileron Heavy"/>
                </a:rPr>
                <a:t>).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996385"/>
              <a:ext cx="10127033" cy="3830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32105" lvl="1" indent="-116052">
                <a:lnSpc>
                  <a:spcPts val="1613"/>
                </a:lnSpc>
                <a:buFont typeface="Arial"/>
                <a:buChar char="•"/>
              </a:pPr>
              <a:r>
                <a:rPr lang="en-US" sz="1075" spc="22" dirty="0">
                  <a:solidFill>
                    <a:srgbClr val="191919"/>
                  </a:solidFill>
                  <a:latin typeface="Aileron Regular Bold"/>
                </a:rPr>
                <a:t>ART 1. 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Derecho a las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Prestaciones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 </a:t>
              </a:r>
            </a:p>
            <a:p>
              <a:pPr marL="232105" lvl="1" indent="-116052">
                <a:lnSpc>
                  <a:spcPts val="1613"/>
                </a:lnSpc>
                <a:buFont typeface="Arial"/>
                <a:buChar char="•"/>
              </a:pPr>
              <a:r>
                <a:rPr lang="en-US" sz="1075" spc="22" dirty="0">
                  <a:solidFill>
                    <a:srgbClr val="191919"/>
                  </a:solidFill>
                  <a:latin typeface="Aileron Regular Bold"/>
                </a:rPr>
                <a:t>ART 3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. Monto De Las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Prestaciones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Económicas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Por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Incapacidad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 Temporal.</a:t>
              </a:r>
            </a:p>
            <a:p>
              <a:pPr marL="232105" lvl="1" indent="-116052">
                <a:lnSpc>
                  <a:spcPts val="1613"/>
                </a:lnSpc>
                <a:buFont typeface="Arial"/>
                <a:buChar char="•"/>
              </a:pPr>
              <a:r>
                <a:rPr lang="en-US" sz="1075" spc="22" dirty="0">
                  <a:solidFill>
                    <a:srgbClr val="191919"/>
                  </a:solidFill>
                  <a:latin typeface="Aileron Regular Bold"/>
                </a:rPr>
                <a:t>ART 4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.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Reincorporación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 Al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Trabajo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.</a:t>
              </a:r>
            </a:p>
            <a:p>
              <a:pPr marL="232105" lvl="1" indent="-116052">
                <a:lnSpc>
                  <a:spcPts val="1613"/>
                </a:lnSpc>
                <a:buFont typeface="Arial"/>
                <a:buChar char="•"/>
              </a:pPr>
              <a:r>
                <a:rPr lang="en-US" sz="1075" spc="22" dirty="0">
                  <a:solidFill>
                    <a:srgbClr val="191919"/>
                  </a:solidFill>
                  <a:latin typeface="Aileron Regular Bold"/>
                </a:rPr>
                <a:t>ART 8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.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Reubicación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 Del </a:t>
              </a:r>
              <a:r>
                <a:rPr lang="en-US" sz="1075" spc="22" dirty="0" err="1">
                  <a:solidFill>
                    <a:srgbClr val="191919"/>
                  </a:solidFill>
                  <a:latin typeface="Aileron Regular"/>
                </a:rPr>
                <a:t>Trabajador</a:t>
              </a:r>
              <a:r>
                <a:rPr lang="en-US" sz="1075" spc="22" dirty="0">
                  <a:solidFill>
                    <a:srgbClr val="191919"/>
                  </a:solidFill>
                  <a:latin typeface="Aileron Regular"/>
                </a:rPr>
                <a:t>.</a:t>
              </a:r>
            </a:p>
            <a:p>
              <a:pPr marL="232104" lvl="1" indent="-116052">
                <a:lnSpc>
                  <a:spcPts val="1613"/>
                </a:lnSpc>
                <a:buFont typeface="Arial"/>
                <a:buChar char="•"/>
              </a:pPr>
              <a:r>
                <a:rPr lang="en-US" sz="1075" spc="21" dirty="0">
                  <a:solidFill>
                    <a:srgbClr val="191919"/>
                  </a:solidFill>
                  <a:latin typeface="Aileron Regular Bold"/>
                </a:rPr>
                <a:t>ART 17</a:t>
              </a:r>
              <a:r>
                <a:rPr lang="en-US" sz="1075" spc="21" dirty="0">
                  <a:solidFill>
                    <a:srgbClr val="191919"/>
                  </a:solidFill>
                  <a:latin typeface="Aileron Regular"/>
                </a:rPr>
                <a:t>. </a:t>
              </a:r>
              <a:r>
                <a:rPr lang="en-US" sz="1075" spc="21" dirty="0" err="1">
                  <a:solidFill>
                    <a:srgbClr val="191919"/>
                  </a:solidFill>
                  <a:latin typeface="Aileron Regular"/>
                </a:rPr>
                <a:t>Suspensión</a:t>
              </a:r>
              <a:r>
                <a:rPr lang="en-US" sz="1075" spc="21" dirty="0">
                  <a:solidFill>
                    <a:srgbClr val="191919"/>
                  </a:solidFill>
                  <a:latin typeface="Aileron Regular"/>
                </a:rPr>
                <a:t> De Las </a:t>
              </a:r>
              <a:r>
                <a:rPr lang="en-US" sz="1075" spc="21" dirty="0" err="1">
                  <a:solidFill>
                    <a:srgbClr val="191919"/>
                  </a:solidFill>
                  <a:latin typeface="Aileron Regular"/>
                </a:rPr>
                <a:t>Prestaciones</a:t>
              </a:r>
              <a:r>
                <a:rPr lang="en-US" sz="1075" spc="21" dirty="0">
                  <a:solidFill>
                    <a:srgbClr val="191919"/>
                  </a:solidFill>
                  <a:latin typeface="Aileron Regular"/>
                </a:rPr>
                <a:t> </a:t>
              </a:r>
              <a:r>
                <a:rPr lang="en-US" sz="1075" spc="21" dirty="0" err="1">
                  <a:solidFill>
                    <a:srgbClr val="191919"/>
                  </a:solidFill>
                  <a:latin typeface="Aileron Regular"/>
                </a:rPr>
                <a:t>Económicas</a:t>
              </a:r>
              <a:r>
                <a:rPr lang="en-US" sz="1075" spc="21" dirty="0">
                  <a:solidFill>
                    <a:srgbClr val="191919"/>
                  </a:solidFill>
                  <a:latin typeface="Aileron Regular"/>
                </a:rPr>
                <a:t> </a:t>
              </a:r>
              <a:r>
                <a:rPr lang="en-US" sz="1075" spc="21" dirty="0" err="1">
                  <a:solidFill>
                    <a:srgbClr val="191919"/>
                  </a:solidFill>
                  <a:latin typeface="Aileron Regular"/>
                </a:rPr>
                <a:t>Previstas</a:t>
              </a:r>
              <a:r>
                <a:rPr lang="en-US" sz="1075" spc="21" dirty="0">
                  <a:solidFill>
                    <a:srgbClr val="191919"/>
                  </a:solidFill>
                  <a:latin typeface="Aileron Regular"/>
                </a:rPr>
                <a:t> </a:t>
              </a:r>
              <a:r>
                <a:rPr lang="en-US" sz="1075" spc="21" dirty="0" err="1">
                  <a:solidFill>
                    <a:srgbClr val="191919"/>
                  </a:solidFill>
                  <a:latin typeface="Aileron Regular"/>
                </a:rPr>
                <a:t>En</a:t>
              </a:r>
              <a:r>
                <a:rPr lang="en-US" sz="1075" spc="21" dirty="0">
                  <a:solidFill>
                    <a:srgbClr val="191919"/>
                  </a:solidFill>
                  <a:latin typeface="Aileron Regular"/>
                </a:rPr>
                <a:t> El Sistema De </a:t>
              </a:r>
              <a:r>
                <a:rPr lang="en-US" sz="1075" spc="21" dirty="0" err="1">
                  <a:solidFill>
                    <a:srgbClr val="191919"/>
                  </a:solidFill>
                  <a:latin typeface="Aileron Regular"/>
                </a:rPr>
                <a:t>Esta</a:t>
              </a:r>
              <a:r>
                <a:rPr lang="en-US" sz="1075" spc="21" dirty="0">
                  <a:solidFill>
                    <a:srgbClr val="191919"/>
                  </a:solidFill>
                  <a:latin typeface="Aileron Regular"/>
                </a:rPr>
                <a:t> Ley. 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14351" y="1183343"/>
            <a:ext cx="3720407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9"/>
              </a:lnSpc>
            </a:pPr>
            <a:r>
              <a:rPr lang="en-US" sz="1650" spc="99" dirty="0">
                <a:solidFill>
                  <a:srgbClr val="2C92D5"/>
                </a:solidFill>
                <a:latin typeface="Aileron Heavy Bold"/>
              </a:rPr>
              <a:t>LEY 776 DE 2002 (Antecede </a:t>
            </a:r>
            <a:r>
              <a:rPr lang="en-US" sz="1650" spc="99" dirty="0" err="1">
                <a:solidFill>
                  <a:srgbClr val="2C92D5"/>
                </a:solidFill>
                <a:latin typeface="Aileron Heavy Bold"/>
              </a:rPr>
              <a:t>Decreto</a:t>
            </a:r>
            <a:r>
              <a:rPr lang="en-US" sz="1650" spc="99" dirty="0">
                <a:solidFill>
                  <a:srgbClr val="2C92D5"/>
                </a:solidFill>
                <a:latin typeface="Aileron Heavy Bold"/>
              </a:rPr>
              <a:t> 1295 de 1994)</a:t>
            </a:r>
          </a:p>
        </p:txBody>
      </p:sp>
      <p:pic>
        <p:nvPicPr>
          <p:cNvPr id="3" name="Imagen 2" descr="¿Qué es &lt;strong&gt;Riesgo&lt;/strong&gt; en Salud Ocupacional?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409" y="1444343"/>
            <a:ext cx="3469316" cy="2452726"/>
          </a:xfrm>
          <a:prstGeom prst="rect">
            <a:avLst/>
          </a:prstGeom>
        </p:spPr>
      </p:pic>
      <p:pic>
        <p:nvPicPr>
          <p:cNvPr id="12" name="Imagen 11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7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4000"/>
          </a:blip>
          <a:srcRect t="22273" r="1415" b="2227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366152" y="1991039"/>
            <a:ext cx="485946" cy="1956934"/>
            <a:chOff x="0" y="0"/>
            <a:chExt cx="3168278" cy="127588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68279" cy="12758843"/>
            </a:xfrm>
            <a:custGeom>
              <a:avLst/>
              <a:gdLst/>
              <a:ahLst/>
              <a:cxnLst/>
              <a:rect l="l" t="t" r="r" b="b"/>
              <a:pathLst>
                <a:path w="3168279" h="12758843">
                  <a:moveTo>
                    <a:pt x="3043818" y="12758843"/>
                  </a:moveTo>
                  <a:lnTo>
                    <a:pt x="124460" y="12758843"/>
                  </a:lnTo>
                  <a:cubicBezTo>
                    <a:pt x="55880" y="12758843"/>
                    <a:pt x="0" y="12702963"/>
                    <a:pt x="0" y="126343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43818" y="0"/>
                  </a:lnTo>
                  <a:cubicBezTo>
                    <a:pt x="3112399" y="0"/>
                    <a:pt x="3168279" y="55880"/>
                    <a:pt x="3168279" y="124460"/>
                  </a:cubicBezTo>
                  <a:lnTo>
                    <a:pt x="3168279" y="12634383"/>
                  </a:lnTo>
                  <a:cubicBezTo>
                    <a:pt x="3168279" y="12702963"/>
                    <a:pt x="3112399" y="12758843"/>
                    <a:pt x="3043818" y="12758843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5242640" y="1991039"/>
            <a:ext cx="485946" cy="1956934"/>
            <a:chOff x="0" y="0"/>
            <a:chExt cx="3168278" cy="127588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68279" cy="12758843"/>
            </a:xfrm>
            <a:custGeom>
              <a:avLst/>
              <a:gdLst/>
              <a:ahLst/>
              <a:cxnLst/>
              <a:rect l="l" t="t" r="r" b="b"/>
              <a:pathLst>
                <a:path w="3168279" h="12758843">
                  <a:moveTo>
                    <a:pt x="3043818" y="12758843"/>
                  </a:moveTo>
                  <a:lnTo>
                    <a:pt x="124460" y="12758843"/>
                  </a:lnTo>
                  <a:cubicBezTo>
                    <a:pt x="55880" y="12758843"/>
                    <a:pt x="0" y="12702963"/>
                    <a:pt x="0" y="1263438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43818" y="0"/>
                  </a:lnTo>
                  <a:cubicBezTo>
                    <a:pt x="3112399" y="0"/>
                    <a:pt x="3168279" y="55880"/>
                    <a:pt x="3168279" y="124460"/>
                  </a:cubicBezTo>
                  <a:lnTo>
                    <a:pt x="3168279" y="12634383"/>
                  </a:lnTo>
                  <a:cubicBezTo>
                    <a:pt x="3168279" y="12702963"/>
                    <a:pt x="3112399" y="12758843"/>
                    <a:pt x="3043818" y="12758843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2430701" y="2783466"/>
            <a:ext cx="4243102" cy="374357"/>
            <a:chOff x="0" y="0"/>
            <a:chExt cx="27664236" cy="24407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664237" cy="2440740"/>
            </a:xfrm>
            <a:custGeom>
              <a:avLst/>
              <a:gdLst/>
              <a:ahLst/>
              <a:cxnLst/>
              <a:rect l="l" t="t" r="r" b="b"/>
              <a:pathLst>
                <a:path w="27664237" h="2440740">
                  <a:moveTo>
                    <a:pt x="27539776" y="2440740"/>
                  </a:moveTo>
                  <a:lnTo>
                    <a:pt x="124460" y="2440740"/>
                  </a:lnTo>
                  <a:cubicBezTo>
                    <a:pt x="55880" y="2440740"/>
                    <a:pt x="0" y="2384859"/>
                    <a:pt x="0" y="23162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7539776" y="0"/>
                  </a:lnTo>
                  <a:cubicBezTo>
                    <a:pt x="27608355" y="0"/>
                    <a:pt x="27664237" y="55880"/>
                    <a:pt x="27664237" y="124460"/>
                  </a:cubicBezTo>
                  <a:lnTo>
                    <a:pt x="27664237" y="2316280"/>
                  </a:lnTo>
                  <a:cubicBezTo>
                    <a:pt x="27664237" y="2384860"/>
                    <a:pt x="27608355" y="2440740"/>
                    <a:pt x="27539776" y="2440740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3375918" y="2785745"/>
            <a:ext cx="2352668" cy="372079"/>
            <a:chOff x="0" y="0"/>
            <a:chExt cx="15338964" cy="24258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338965" cy="2425884"/>
            </a:xfrm>
            <a:custGeom>
              <a:avLst/>
              <a:gdLst/>
              <a:ahLst/>
              <a:cxnLst/>
              <a:rect l="l" t="t" r="r" b="b"/>
              <a:pathLst>
                <a:path w="15338965" h="2425884">
                  <a:moveTo>
                    <a:pt x="15214504" y="2425884"/>
                  </a:moveTo>
                  <a:lnTo>
                    <a:pt x="124460" y="2425884"/>
                  </a:lnTo>
                  <a:cubicBezTo>
                    <a:pt x="55880" y="2425884"/>
                    <a:pt x="0" y="2370004"/>
                    <a:pt x="0" y="23014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214504" y="0"/>
                  </a:lnTo>
                  <a:cubicBezTo>
                    <a:pt x="15283084" y="0"/>
                    <a:pt x="15338965" y="55880"/>
                    <a:pt x="15338965" y="124460"/>
                  </a:cubicBezTo>
                  <a:lnTo>
                    <a:pt x="15338965" y="2301424"/>
                  </a:lnTo>
                  <a:cubicBezTo>
                    <a:pt x="15338965" y="2370004"/>
                    <a:pt x="15283084" y="2425884"/>
                    <a:pt x="15214504" y="2425884"/>
                  </a:cubicBezTo>
                  <a:close/>
                </a:path>
              </a:pathLst>
            </a:custGeom>
            <a:solidFill>
              <a:srgbClr val="13538A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927528" y="2878550"/>
            <a:ext cx="1343591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9"/>
              </a:lnSpc>
              <a:spcBef>
                <a:spcPct val="0"/>
              </a:spcBef>
            </a:pPr>
            <a:r>
              <a:rPr lang="en-US" sz="1100" spc="43">
                <a:solidFill>
                  <a:srgbClr val="FFFFFF"/>
                </a:solidFill>
                <a:latin typeface="Aileron Regular Bold"/>
              </a:rPr>
              <a:t>LEY 1562 DE 2012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429657" y="2387253"/>
            <a:ext cx="481767" cy="396214"/>
            <a:chOff x="0" y="0"/>
            <a:chExt cx="3141031" cy="258324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41031" cy="2583240"/>
            </a:xfrm>
            <a:custGeom>
              <a:avLst/>
              <a:gdLst/>
              <a:ahLst/>
              <a:cxnLst/>
              <a:rect l="l" t="t" r="r" b="b"/>
              <a:pathLst>
                <a:path w="3141031" h="2583240">
                  <a:moveTo>
                    <a:pt x="301657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16571" y="0"/>
                  </a:lnTo>
                  <a:cubicBezTo>
                    <a:pt x="3085151" y="0"/>
                    <a:pt x="3141031" y="55880"/>
                    <a:pt x="3141031" y="124460"/>
                  </a:cubicBezTo>
                  <a:lnTo>
                    <a:pt x="3141031" y="2458780"/>
                  </a:lnTo>
                  <a:cubicBezTo>
                    <a:pt x="3141031" y="2527360"/>
                    <a:pt x="3085151" y="2583240"/>
                    <a:pt x="3016571" y="2583240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2433670" y="3551759"/>
            <a:ext cx="4243102" cy="396214"/>
            <a:chOff x="0" y="0"/>
            <a:chExt cx="27664236" cy="25832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664237" cy="2583240"/>
            </a:xfrm>
            <a:custGeom>
              <a:avLst/>
              <a:gdLst/>
              <a:ahLst/>
              <a:cxnLst/>
              <a:rect l="l" t="t" r="r" b="b"/>
              <a:pathLst>
                <a:path w="27664237" h="2583240">
                  <a:moveTo>
                    <a:pt x="27539776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7539776" y="0"/>
                  </a:lnTo>
                  <a:cubicBezTo>
                    <a:pt x="27608355" y="0"/>
                    <a:pt x="27664237" y="55880"/>
                    <a:pt x="27664237" y="124460"/>
                  </a:cubicBezTo>
                  <a:lnTo>
                    <a:pt x="27664237" y="2458780"/>
                  </a:lnTo>
                  <a:cubicBezTo>
                    <a:pt x="27664237" y="2527360"/>
                    <a:pt x="27608355" y="2583240"/>
                    <a:pt x="27539776" y="2583240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2429657" y="3155544"/>
            <a:ext cx="481767" cy="396214"/>
            <a:chOff x="0" y="0"/>
            <a:chExt cx="3141031" cy="25832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141031" cy="2583240"/>
            </a:xfrm>
            <a:custGeom>
              <a:avLst/>
              <a:gdLst/>
              <a:ahLst/>
              <a:cxnLst/>
              <a:rect l="l" t="t" r="r" b="b"/>
              <a:pathLst>
                <a:path w="3141031" h="2583240">
                  <a:moveTo>
                    <a:pt x="301657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16571" y="0"/>
                  </a:lnTo>
                  <a:cubicBezTo>
                    <a:pt x="3085151" y="0"/>
                    <a:pt x="3141031" y="55880"/>
                    <a:pt x="3141031" y="124460"/>
                  </a:cubicBezTo>
                  <a:lnTo>
                    <a:pt x="3141031" y="2458780"/>
                  </a:lnTo>
                  <a:cubicBezTo>
                    <a:pt x="3141031" y="2527360"/>
                    <a:pt x="3085151" y="2583240"/>
                    <a:pt x="3016571" y="25832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3375917" y="3551759"/>
            <a:ext cx="481767" cy="396214"/>
            <a:chOff x="0" y="0"/>
            <a:chExt cx="3141031" cy="25832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141031" cy="2583240"/>
            </a:xfrm>
            <a:custGeom>
              <a:avLst/>
              <a:gdLst/>
              <a:ahLst/>
              <a:cxnLst/>
              <a:rect l="l" t="t" r="r" b="b"/>
              <a:pathLst>
                <a:path w="3141031" h="2583240">
                  <a:moveTo>
                    <a:pt x="301657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16571" y="0"/>
                  </a:lnTo>
                  <a:cubicBezTo>
                    <a:pt x="3085151" y="0"/>
                    <a:pt x="3141031" y="55880"/>
                    <a:pt x="3141031" y="124460"/>
                  </a:cubicBezTo>
                  <a:lnTo>
                    <a:pt x="3141031" y="2458780"/>
                  </a:lnTo>
                  <a:cubicBezTo>
                    <a:pt x="3141031" y="2527360"/>
                    <a:pt x="3085151" y="2583240"/>
                    <a:pt x="3016571" y="258324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2425115" y="1982698"/>
            <a:ext cx="4243102" cy="404555"/>
            <a:chOff x="0" y="0"/>
            <a:chExt cx="27664236" cy="26376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7664237" cy="2637619"/>
            </a:xfrm>
            <a:custGeom>
              <a:avLst/>
              <a:gdLst/>
              <a:ahLst/>
              <a:cxnLst/>
              <a:rect l="l" t="t" r="r" b="b"/>
              <a:pathLst>
                <a:path w="27664237" h="2637619">
                  <a:moveTo>
                    <a:pt x="27539776" y="2637619"/>
                  </a:moveTo>
                  <a:lnTo>
                    <a:pt x="124460" y="2637619"/>
                  </a:lnTo>
                  <a:cubicBezTo>
                    <a:pt x="55880" y="2637619"/>
                    <a:pt x="0" y="2581739"/>
                    <a:pt x="0" y="251315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7539776" y="0"/>
                  </a:lnTo>
                  <a:cubicBezTo>
                    <a:pt x="27608355" y="0"/>
                    <a:pt x="27664237" y="55880"/>
                    <a:pt x="27664237" y="124460"/>
                  </a:cubicBezTo>
                  <a:lnTo>
                    <a:pt x="27664237" y="2513159"/>
                  </a:lnTo>
                  <a:cubicBezTo>
                    <a:pt x="27664237" y="2581739"/>
                    <a:pt x="27608355" y="2637619"/>
                    <a:pt x="27539776" y="2637619"/>
                  </a:cubicBezTo>
                  <a:close/>
                </a:path>
              </a:pathLst>
            </a:custGeom>
            <a:solidFill>
              <a:srgbClr val="191919">
                <a:alpha val="4706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3370331" y="1991039"/>
            <a:ext cx="481767" cy="396214"/>
            <a:chOff x="0" y="0"/>
            <a:chExt cx="3141031" cy="25832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141031" cy="2583240"/>
            </a:xfrm>
            <a:custGeom>
              <a:avLst/>
              <a:gdLst/>
              <a:ahLst/>
              <a:cxnLst/>
              <a:rect l="l" t="t" r="r" b="b"/>
              <a:pathLst>
                <a:path w="3141031" h="2583240">
                  <a:moveTo>
                    <a:pt x="301657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16571" y="0"/>
                  </a:lnTo>
                  <a:cubicBezTo>
                    <a:pt x="3085151" y="0"/>
                    <a:pt x="3141031" y="55880"/>
                    <a:pt x="3141031" y="124460"/>
                  </a:cubicBezTo>
                  <a:lnTo>
                    <a:pt x="3141031" y="2458780"/>
                  </a:lnTo>
                  <a:cubicBezTo>
                    <a:pt x="3141031" y="2527360"/>
                    <a:pt x="3085151" y="2583240"/>
                    <a:pt x="3016571" y="258324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sp>
        <p:nvSpPr>
          <p:cNvPr id="28" name="TextBox 28"/>
          <p:cNvSpPr txBox="1"/>
          <p:nvPr/>
        </p:nvSpPr>
        <p:spPr>
          <a:xfrm>
            <a:off x="350436" y="2214245"/>
            <a:ext cx="1502678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 spc="50">
                <a:solidFill>
                  <a:srgbClr val="191919"/>
                </a:solidFill>
                <a:latin typeface="Aileron Regular"/>
              </a:rPr>
              <a:t>Artículo 30. Reporte de Accidente de TrabajO y Enfermedad Laboral.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50436" y="3022156"/>
            <a:ext cx="1502678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 spc="50">
                <a:solidFill>
                  <a:srgbClr val="191919"/>
                </a:solidFill>
                <a:latin typeface="Aileron Regular"/>
              </a:rPr>
              <a:t>Artículo 20. Supervisión, inspección y control de las Juntas de Calificación de Invalidez.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000616" y="1009889"/>
            <a:ext cx="123237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 spc="50">
                <a:solidFill>
                  <a:srgbClr val="191919"/>
                </a:solidFill>
                <a:latin typeface="Aileron Regular"/>
              </a:rPr>
              <a:t>Artículo 3. Accidente de trabajo. 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6195004" y="2389531"/>
            <a:ext cx="481767" cy="396214"/>
            <a:chOff x="0" y="0"/>
            <a:chExt cx="3141031" cy="25832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141031" cy="2583240"/>
            </a:xfrm>
            <a:custGeom>
              <a:avLst/>
              <a:gdLst/>
              <a:ahLst/>
              <a:cxnLst/>
              <a:rect l="l" t="t" r="r" b="b"/>
              <a:pathLst>
                <a:path w="3141031" h="2583240">
                  <a:moveTo>
                    <a:pt x="301657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16571" y="0"/>
                  </a:lnTo>
                  <a:cubicBezTo>
                    <a:pt x="3085151" y="0"/>
                    <a:pt x="3141031" y="55880"/>
                    <a:pt x="3141031" y="124460"/>
                  </a:cubicBezTo>
                  <a:lnTo>
                    <a:pt x="3141031" y="2458780"/>
                  </a:lnTo>
                  <a:cubicBezTo>
                    <a:pt x="3141031" y="2527360"/>
                    <a:pt x="3085151" y="2583240"/>
                    <a:pt x="3016571" y="2583240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6195004" y="3157823"/>
            <a:ext cx="481767" cy="396214"/>
            <a:chOff x="0" y="0"/>
            <a:chExt cx="3141031" cy="25832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141031" cy="2583240"/>
            </a:xfrm>
            <a:custGeom>
              <a:avLst/>
              <a:gdLst/>
              <a:ahLst/>
              <a:cxnLst/>
              <a:rect l="l" t="t" r="r" b="b"/>
              <a:pathLst>
                <a:path w="3141031" h="2583240">
                  <a:moveTo>
                    <a:pt x="301657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16571" y="0"/>
                  </a:lnTo>
                  <a:cubicBezTo>
                    <a:pt x="3085151" y="0"/>
                    <a:pt x="3141031" y="55880"/>
                    <a:pt x="3141031" y="124460"/>
                  </a:cubicBezTo>
                  <a:lnTo>
                    <a:pt x="3141031" y="2458780"/>
                  </a:lnTo>
                  <a:cubicBezTo>
                    <a:pt x="3141031" y="2527360"/>
                    <a:pt x="3085151" y="2583240"/>
                    <a:pt x="3016571" y="25832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7273777" y="2057400"/>
            <a:ext cx="1249483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 spc="50">
                <a:solidFill>
                  <a:srgbClr val="191919"/>
                </a:solidFill>
                <a:latin typeface="Aileron Regular"/>
              </a:rPr>
              <a:t>Artículo 7. Efectos por el no pago de aportes al Sistema General de Riesgos Laborales.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273777" y="3156776"/>
            <a:ext cx="1249483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 spc="50">
                <a:solidFill>
                  <a:srgbClr val="191919"/>
                </a:solidFill>
                <a:latin typeface="Aileron Regular"/>
              </a:rPr>
              <a:t>Artículo 8°. Reporte de información de actividades y resultados de promoción y prevención. 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5246819" y="3551759"/>
            <a:ext cx="481767" cy="396214"/>
            <a:chOff x="0" y="0"/>
            <a:chExt cx="3141031" cy="25832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141031" cy="2583240"/>
            </a:xfrm>
            <a:custGeom>
              <a:avLst/>
              <a:gdLst/>
              <a:ahLst/>
              <a:cxnLst/>
              <a:rect l="l" t="t" r="r" b="b"/>
              <a:pathLst>
                <a:path w="3141031" h="2583240">
                  <a:moveTo>
                    <a:pt x="301657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16571" y="0"/>
                  </a:lnTo>
                  <a:cubicBezTo>
                    <a:pt x="3085151" y="0"/>
                    <a:pt x="3141031" y="55880"/>
                    <a:pt x="3141031" y="124460"/>
                  </a:cubicBezTo>
                  <a:lnTo>
                    <a:pt x="3141031" y="2458780"/>
                  </a:lnTo>
                  <a:cubicBezTo>
                    <a:pt x="3141031" y="2527360"/>
                    <a:pt x="3085151" y="2583240"/>
                    <a:pt x="3016571" y="258324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39" name="Group 39"/>
          <p:cNvGrpSpPr/>
          <p:nvPr/>
        </p:nvGrpSpPr>
        <p:grpSpPr>
          <a:xfrm rot="-5400000">
            <a:off x="3420769" y="1732851"/>
            <a:ext cx="395910" cy="120466"/>
            <a:chOff x="0" y="0"/>
            <a:chExt cx="1907456" cy="580390"/>
          </a:xfrm>
        </p:grpSpPr>
        <p:sp>
          <p:nvSpPr>
            <p:cNvPr id="40" name="Freeform 40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42" name="Group 42"/>
          <p:cNvGrpSpPr/>
          <p:nvPr/>
        </p:nvGrpSpPr>
        <p:grpSpPr>
          <a:xfrm rot="-10800000">
            <a:off x="2034791" y="2532507"/>
            <a:ext cx="395910" cy="120466"/>
            <a:chOff x="0" y="0"/>
            <a:chExt cx="1907456" cy="580390"/>
          </a:xfrm>
        </p:grpSpPr>
        <p:sp>
          <p:nvSpPr>
            <p:cNvPr id="43" name="Freeform 43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45" name="Group 45"/>
          <p:cNvGrpSpPr/>
          <p:nvPr/>
        </p:nvGrpSpPr>
        <p:grpSpPr>
          <a:xfrm rot="-10800000">
            <a:off x="2034791" y="3303624"/>
            <a:ext cx="395910" cy="120466"/>
            <a:chOff x="0" y="0"/>
            <a:chExt cx="1907456" cy="580390"/>
          </a:xfrm>
        </p:grpSpPr>
        <p:sp>
          <p:nvSpPr>
            <p:cNvPr id="46" name="Freeform 46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48" name="Group 48"/>
          <p:cNvGrpSpPr/>
          <p:nvPr/>
        </p:nvGrpSpPr>
        <p:grpSpPr>
          <a:xfrm rot="5400000">
            <a:off x="3400912" y="3928130"/>
            <a:ext cx="395910" cy="120466"/>
            <a:chOff x="0" y="0"/>
            <a:chExt cx="1907456" cy="580390"/>
          </a:xfrm>
        </p:grpSpPr>
        <p:sp>
          <p:nvSpPr>
            <p:cNvPr id="49" name="Freeform 49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6668216" y="3305903"/>
            <a:ext cx="395910" cy="120466"/>
            <a:chOff x="0" y="0"/>
            <a:chExt cx="1907456" cy="580390"/>
          </a:xfrm>
        </p:grpSpPr>
        <p:sp>
          <p:nvSpPr>
            <p:cNvPr id="52" name="Freeform 52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6668216" y="2534786"/>
            <a:ext cx="395910" cy="120466"/>
            <a:chOff x="0" y="0"/>
            <a:chExt cx="1907456" cy="580390"/>
          </a:xfrm>
        </p:grpSpPr>
        <p:sp>
          <p:nvSpPr>
            <p:cNvPr id="55" name="Freeform 55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5241233" y="1984125"/>
            <a:ext cx="481767" cy="396214"/>
            <a:chOff x="0" y="0"/>
            <a:chExt cx="3141031" cy="258324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3141031" cy="2583240"/>
            </a:xfrm>
            <a:custGeom>
              <a:avLst/>
              <a:gdLst/>
              <a:ahLst/>
              <a:cxnLst/>
              <a:rect l="l" t="t" r="r" b="b"/>
              <a:pathLst>
                <a:path w="3141031" h="2583240">
                  <a:moveTo>
                    <a:pt x="301657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16571" y="0"/>
                  </a:lnTo>
                  <a:cubicBezTo>
                    <a:pt x="3085151" y="0"/>
                    <a:pt x="3141031" y="55880"/>
                    <a:pt x="3141031" y="124460"/>
                  </a:cubicBezTo>
                  <a:lnTo>
                    <a:pt x="3141031" y="2458780"/>
                  </a:lnTo>
                  <a:cubicBezTo>
                    <a:pt x="3141031" y="2527360"/>
                    <a:pt x="3085151" y="2583240"/>
                    <a:pt x="3016571" y="258324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59" name="Group 59"/>
          <p:cNvGrpSpPr/>
          <p:nvPr/>
        </p:nvGrpSpPr>
        <p:grpSpPr>
          <a:xfrm rot="-5400000">
            <a:off x="5267198" y="1730494"/>
            <a:ext cx="395910" cy="120466"/>
            <a:chOff x="0" y="0"/>
            <a:chExt cx="1907456" cy="580390"/>
          </a:xfrm>
        </p:grpSpPr>
        <p:sp>
          <p:nvSpPr>
            <p:cNvPr id="60" name="Freeform 60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62" name="Group 62"/>
          <p:cNvGrpSpPr/>
          <p:nvPr/>
        </p:nvGrpSpPr>
        <p:grpSpPr>
          <a:xfrm rot="5400000">
            <a:off x="5289747" y="3976212"/>
            <a:ext cx="395910" cy="120466"/>
            <a:chOff x="0" y="0"/>
            <a:chExt cx="1907456" cy="580390"/>
          </a:xfrm>
        </p:grpSpPr>
        <p:sp>
          <p:nvSpPr>
            <p:cNvPr id="63" name="Freeform 63"/>
            <p:cNvSpPr/>
            <p:nvPr/>
          </p:nvSpPr>
          <p:spPr>
            <a:xfrm>
              <a:off x="1494706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0" y="-2540"/>
              <a:ext cx="1907456" cy="582930"/>
            </a:xfrm>
            <a:custGeom>
              <a:avLst/>
              <a:gdLst/>
              <a:ahLst/>
              <a:cxnLst/>
              <a:rect l="l" t="t" r="r" b="b"/>
              <a:pathLst>
                <a:path w="1907456" h="582930">
                  <a:moveTo>
                    <a:pt x="1890946" y="261620"/>
                  </a:moveTo>
                  <a:lnTo>
                    <a:pt x="1516296" y="8890"/>
                  </a:lnTo>
                  <a:cubicBezTo>
                    <a:pt x="1504866" y="1270"/>
                    <a:pt x="1489626" y="0"/>
                    <a:pt x="1476926" y="6350"/>
                  </a:cubicBezTo>
                  <a:cubicBezTo>
                    <a:pt x="1464226" y="12700"/>
                    <a:pt x="1456606" y="25400"/>
                    <a:pt x="1456606" y="39370"/>
                  </a:cubicBezTo>
                  <a:lnTo>
                    <a:pt x="1456606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1456606" y="330200"/>
                  </a:lnTo>
                  <a:lnTo>
                    <a:pt x="1456606" y="544830"/>
                  </a:lnTo>
                  <a:cubicBezTo>
                    <a:pt x="1456606" y="558800"/>
                    <a:pt x="1464226" y="571500"/>
                    <a:pt x="1476926" y="577850"/>
                  </a:cubicBezTo>
                  <a:cubicBezTo>
                    <a:pt x="1482006" y="580390"/>
                    <a:pt x="1488356" y="582930"/>
                    <a:pt x="1494706" y="582930"/>
                  </a:cubicBezTo>
                  <a:cubicBezTo>
                    <a:pt x="1502326" y="582930"/>
                    <a:pt x="1509946" y="580390"/>
                    <a:pt x="1516296" y="576580"/>
                  </a:cubicBezTo>
                  <a:lnTo>
                    <a:pt x="1890946" y="323850"/>
                  </a:lnTo>
                  <a:cubicBezTo>
                    <a:pt x="1901106" y="316230"/>
                    <a:pt x="1907456" y="304800"/>
                    <a:pt x="1907456" y="292100"/>
                  </a:cubicBezTo>
                  <a:cubicBezTo>
                    <a:pt x="1907456" y="279400"/>
                    <a:pt x="1901106" y="267970"/>
                    <a:pt x="1890946" y="261620"/>
                  </a:cubicBezTo>
                  <a:close/>
                  <a:moveTo>
                    <a:pt x="1532806" y="473710"/>
                  </a:moveTo>
                  <a:lnTo>
                    <a:pt x="1532806" y="111760"/>
                  </a:lnTo>
                  <a:lnTo>
                    <a:pt x="1800776" y="292100"/>
                  </a:lnTo>
                  <a:lnTo>
                    <a:pt x="1532806" y="473710"/>
                  </a:lnTo>
                  <a:close/>
                </a:path>
              </a:pathLst>
            </a:custGeom>
            <a:solidFill>
              <a:srgbClr val="2C92D5"/>
            </a:solidFill>
          </p:spPr>
        </p:sp>
      </p:grpSp>
      <p:sp>
        <p:nvSpPr>
          <p:cNvPr id="65" name="TextBox 65"/>
          <p:cNvSpPr txBox="1"/>
          <p:nvPr/>
        </p:nvSpPr>
        <p:spPr>
          <a:xfrm>
            <a:off x="4848967" y="1024176"/>
            <a:ext cx="123237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 spc="50">
                <a:solidFill>
                  <a:srgbClr val="191919"/>
                </a:solidFill>
                <a:latin typeface="Aileron Regular"/>
              </a:rPr>
              <a:t>Artículo 4. Enfermedad laboral.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577166" y="4233863"/>
            <a:ext cx="1686320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 spc="50">
                <a:solidFill>
                  <a:srgbClr val="191919"/>
                </a:solidFill>
                <a:latin typeface="Aileron Regular"/>
              </a:rPr>
              <a:t>Artículo 14. Garantía de la Calidad en Salud Ocupacional y Riesgos Laborales.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825840" y="4302933"/>
            <a:ext cx="1521926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00" spc="50">
                <a:solidFill>
                  <a:srgbClr val="191919"/>
                </a:solidFill>
                <a:latin typeface="Aileron Regular"/>
              </a:rPr>
              <a:t>Artículo 11. Servicios de Promoción y Prevención. </a:t>
            </a: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rcRect l="8383" r="24738"/>
          <a:stretch>
            <a:fillRect/>
          </a:stretch>
        </p:blipFill>
        <p:spPr>
          <a:xfrm>
            <a:off x="3381543" y="1984124"/>
            <a:ext cx="455164" cy="454290"/>
          </a:xfrm>
          <a:prstGeom prst="rect">
            <a:avLst/>
          </a:prstGeom>
        </p:spPr>
      </p:pic>
      <p:pic>
        <p:nvPicPr>
          <p:cNvPr id="69" name="Picture 69"/>
          <p:cNvPicPr>
            <a:picLocks noChangeAspect="1"/>
          </p:cNvPicPr>
          <p:nvPr/>
        </p:nvPicPr>
        <p:blipFill>
          <a:blip r:embed="rId4"/>
          <a:srcRect r="19731"/>
          <a:stretch>
            <a:fillRect/>
          </a:stretch>
        </p:blipFill>
        <p:spPr>
          <a:xfrm>
            <a:off x="5253135" y="1994807"/>
            <a:ext cx="464957" cy="392445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5"/>
          <a:srcRect l="20764" r="11210"/>
          <a:stretch>
            <a:fillRect/>
          </a:stretch>
        </p:blipFill>
        <p:spPr>
          <a:xfrm>
            <a:off x="6220810" y="2374708"/>
            <a:ext cx="430155" cy="421304"/>
          </a:xfrm>
          <a:prstGeom prst="rect">
            <a:avLst/>
          </a:prstGeom>
        </p:spPr>
      </p:pic>
      <p:pic>
        <p:nvPicPr>
          <p:cNvPr id="71" name="Picture 71"/>
          <p:cNvPicPr>
            <a:picLocks noChangeAspect="1"/>
          </p:cNvPicPr>
          <p:nvPr/>
        </p:nvPicPr>
        <p:blipFill>
          <a:blip r:embed="rId6"/>
          <a:srcRect l="11546" r="14071"/>
          <a:stretch>
            <a:fillRect/>
          </a:stretch>
        </p:blipFill>
        <p:spPr>
          <a:xfrm>
            <a:off x="6191018" y="3152418"/>
            <a:ext cx="477198" cy="427433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7"/>
          <a:srcRect l="12855" r="17848"/>
          <a:stretch>
            <a:fillRect/>
          </a:stretch>
        </p:blipFill>
        <p:spPr>
          <a:xfrm>
            <a:off x="5227388" y="3531161"/>
            <a:ext cx="475530" cy="457200"/>
          </a:xfrm>
          <a:prstGeom prst="rect">
            <a:avLst/>
          </a:prstGeom>
        </p:spPr>
      </p:pic>
      <p:pic>
        <p:nvPicPr>
          <p:cNvPr id="73" name="Picture 73"/>
          <p:cNvPicPr>
            <a:picLocks noChangeAspect="1"/>
          </p:cNvPicPr>
          <p:nvPr/>
        </p:nvPicPr>
        <p:blipFill>
          <a:blip r:embed="rId8"/>
          <a:srcRect r="29927"/>
          <a:stretch>
            <a:fillRect/>
          </a:stretch>
        </p:blipFill>
        <p:spPr>
          <a:xfrm>
            <a:off x="3398177" y="3550065"/>
            <a:ext cx="441097" cy="419395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9"/>
          <a:srcRect l="16352" r="13398"/>
          <a:stretch>
            <a:fillRect/>
          </a:stretch>
        </p:blipFill>
        <p:spPr>
          <a:xfrm>
            <a:off x="2447389" y="3152418"/>
            <a:ext cx="428225" cy="406129"/>
          </a:xfrm>
          <a:prstGeom prst="rect">
            <a:avLst/>
          </a:prstGeom>
        </p:spPr>
      </p:pic>
      <p:pic>
        <p:nvPicPr>
          <p:cNvPr id="75" name="Picture 75"/>
          <p:cNvPicPr>
            <a:picLocks noChangeAspect="1"/>
          </p:cNvPicPr>
          <p:nvPr/>
        </p:nvPicPr>
        <p:blipFill>
          <a:blip r:embed="rId10"/>
          <a:srcRect l="26255"/>
          <a:stretch>
            <a:fillRect/>
          </a:stretch>
        </p:blipFill>
        <p:spPr>
          <a:xfrm>
            <a:off x="2425115" y="2356707"/>
            <a:ext cx="505225" cy="457304"/>
          </a:xfrm>
          <a:prstGeom prst="rect">
            <a:avLst/>
          </a:prstGeom>
        </p:spPr>
      </p:pic>
      <p:pic>
        <p:nvPicPr>
          <p:cNvPr id="76" name="Imagen 75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2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9000"/>
          </a:blip>
          <a:srcRect t="7725" b="1735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3962400" y="2221591"/>
            <a:ext cx="4152900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41"/>
              </a:lnSpc>
              <a:spcBef>
                <a:spcPct val="0"/>
              </a:spcBef>
            </a:pPr>
            <a:r>
              <a:rPr lang="es-ES" sz="1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Garantizar y asegurar el ejercicio efectivo de los derechos de las personas con discapacidad, mediante la adopción de medidas de inclusión, de acciones afirmativas, de ajustes razonables y de la eliminación de toda forma de discriminación por razón de discapacidad.</a:t>
            </a:r>
            <a:endParaRPr lang="en-US" sz="1600" spc="32" dirty="0">
              <a:solidFill>
                <a:srgbClr val="191919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086704" y="912371"/>
            <a:ext cx="409575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29"/>
              </a:lnSpc>
            </a:pPr>
            <a:r>
              <a:rPr lang="en-US" sz="1650" spc="99" dirty="0">
                <a:solidFill>
                  <a:srgbClr val="2C92D5"/>
                </a:solidFill>
                <a:latin typeface="Aileron Heavy Bold"/>
              </a:rPr>
              <a:t>LEY ESTATUTARIA 1618 DE 2013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65" y="1584486"/>
            <a:ext cx="2781299" cy="2530964"/>
          </a:xfrm>
          <a:prstGeom prst="rect">
            <a:avLst/>
          </a:prstGeom>
        </p:spPr>
      </p:pic>
      <p:pic>
        <p:nvPicPr>
          <p:cNvPr id="6" name="Imagen 5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8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4000"/>
          </a:blip>
          <a:srcRect t="22273" r="1415" b="2227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6896317" y="3545907"/>
            <a:ext cx="1733333" cy="770111"/>
            <a:chOff x="0" y="0"/>
            <a:chExt cx="10169204" cy="451812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69204" cy="4518123"/>
            </a:xfrm>
            <a:custGeom>
              <a:avLst/>
              <a:gdLst/>
              <a:ahLst/>
              <a:cxnLst/>
              <a:rect l="l" t="t" r="r" b="b"/>
              <a:pathLst>
                <a:path w="10169204" h="4518123">
                  <a:moveTo>
                    <a:pt x="10044744" y="4518123"/>
                  </a:moveTo>
                  <a:lnTo>
                    <a:pt x="124460" y="4518123"/>
                  </a:lnTo>
                  <a:cubicBezTo>
                    <a:pt x="55880" y="4518123"/>
                    <a:pt x="0" y="4462244"/>
                    <a:pt x="0" y="43936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4393664"/>
                  </a:lnTo>
                  <a:cubicBezTo>
                    <a:pt x="10169204" y="4462244"/>
                    <a:pt x="10113324" y="4518123"/>
                    <a:pt x="10044744" y="4518123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5562265" y="3906585"/>
            <a:ext cx="1538228" cy="107321"/>
            <a:chOff x="0" y="0"/>
            <a:chExt cx="7281108" cy="508000"/>
          </a:xfrm>
        </p:grpSpPr>
        <p:sp>
          <p:nvSpPr>
            <p:cNvPr id="10" name="Freeform 10"/>
            <p:cNvSpPr/>
            <p:nvPr/>
          </p:nvSpPr>
          <p:spPr>
            <a:xfrm>
              <a:off x="6833710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7" y="0"/>
                  </a:moveTo>
                  <a:cubicBezTo>
                    <a:pt x="316126" y="503"/>
                    <a:pt x="407115" y="91900"/>
                    <a:pt x="407115" y="204470"/>
                  </a:cubicBezTo>
                  <a:cubicBezTo>
                    <a:pt x="407115" y="317040"/>
                    <a:pt x="316126" y="408437"/>
                    <a:pt x="203557" y="408940"/>
                  </a:cubicBezTo>
                  <a:cubicBezTo>
                    <a:pt x="90988" y="408437"/>
                    <a:pt x="0" y="317040"/>
                    <a:pt x="0" y="204470"/>
                  </a:cubicBezTo>
                  <a:cubicBezTo>
                    <a:pt x="0" y="91900"/>
                    <a:pt x="90988" y="503"/>
                    <a:pt x="20355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11430"/>
              <a:ext cx="7281108" cy="485140"/>
            </a:xfrm>
            <a:custGeom>
              <a:avLst/>
              <a:gdLst/>
              <a:ahLst/>
              <a:cxnLst/>
              <a:rect l="l" t="t" r="r" b="b"/>
              <a:pathLst>
                <a:path w="7281108" h="485140">
                  <a:moveTo>
                    <a:pt x="7037267" y="0"/>
                  </a:moveTo>
                  <a:cubicBezTo>
                    <a:pt x="6916617" y="0"/>
                    <a:pt x="6816288" y="88900"/>
                    <a:pt x="6797238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6798508" y="280670"/>
                  </a:lnTo>
                  <a:cubicBezTo>
                    <a:pt x="6816288" y="396240"/>
                    <a:pt x="6917888" y="485140"/>
                    <a:pt x="7038538" y="485140"/>
                  </a:cubicBezTo>
                  <a:cubicBezTo>
                    <a:pt x="7173158" y="485140"/>
                    <a:pt x="7281108" y="375920"/>
                    <a:pt x="7281108" y="242570"/>
                  </a:cubicBezTo>
                  <a:cubicBezTo>
                    <a:pt x="7281108" y="107950"/>
                    <a:pt x="7171888" y="0"/>
                    <a:pt x="7037267" y="0"/>
                  </a:cubicBezTo>
                  <a:close/>
                  <a:moveTo>
                    <a:pt x="7037267" y="408940"/>
                  </a:moveTo>
                  <a:cubicBezTo>
                    <a:pt x="6945828" y="408940"/>
                    <a:pt x="6870898" y="334010"/>
                    <a:pt x="6870898" y="242570"/>
                  </a:cubicBezTo>
                  <a:cubicBezTo>
                    <a:pt x="6870898" y="151130"/>
                    <a:pt x="6945828" y="76200"/>
                    <a:pt x="7037267" y="76200"/>
                  </a:cubicBezTo>
                  <a:cubicBezTo>
                    <a:pt x="7128708" y="76200"/>
                    <a:pt x="7203638" y="151130"/>
                    <a:pt x="7203638" y="242570"/>
                  </a:cubicBezTo>
                  <a:cubicBezTo>
                    <a:pt x="7204908" y="334010"/>
                    <a:pt x="7129978" y="408940"/>
                    <a:pt x="7037267" y="40894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sp>
        <p:nvSpPr>
          <p:cNvPr id="12" name="AutoShape 12"/>
          <p:cNvSpPr/>
          <p:nvPr/>
        </p:nvSpPr>
        <p:spPr>
          <a:xfrm rot="-5400000">
            <a:off x="3163517" y="2596879"/>
            <a:ext cx="2561404" cy="18231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13" name="AutoShape 13"/>
          <p:cNvSpPr/>
          <p:nvPr/>
        </p:nvSpPr>
        <p:spPr>
          <a:xfrm rot="5400000">
            <a:off x="4255338" y="2907236"/>
            <a:ext cx="1424320" cy="18231"/>
          </a:xfrm>
          <a:prstGeom prst="rect">
            <a:avLst/>
          </a:prstGeom>
          <a:solidFill>
            <a:srgbClr val="3EDAD8"/>
          </a:solidFill>
        </p:spPr>
      </p:sp>
      <p:sp>
        <p:nvSpPr>
          <p:cNvPr id="14" name="AutoShape 14"/>
          <p:cNvSpPr/>
          <p:nvPr/>
        </p:nvSpPr>
        <p:spPr>
          <a:xfrm rot="5400000">
            <a:off x="4966071" y="3356328"/>
            <a:ext cx="526135" cy="18231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5" name="AutoShape 15"/>
          <p:cNvSpPr/>
          <p:nvPr/>
        </p:nvSpPr>
        <p:spPr>
          <a:xfrm rot="5400000">
            <a:off x="3470420" y="2907236"/>
            <a:ext cx="1424320" cy="18231"/>
          </a:xfrm>
          <a:prstGeom prst="rect">
            <a:avLst/>
          </a:prstGeom>
          <a:solidFill>
            <a:srgbClr val="3EDAD8"/>
          </a:solidFill>
        </p:spPr>
      </p:sp>
      <p:sp>
        <p:nvSpPr>
          <p:cNvPr id="16" name="AutoShape 16"/>
          <p:cNvSpPr/>
          <p:nvPr/>
        </p:nvSpPr>
        <p:spPr>
          <a:xfrm rot="5400000">
            <a:off x="3657872" y="3356328"/>
            <a:ext cx="526135" cy="18231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7" name="AutoShape 17"/>
          <p:cNvSpPr/>
          <p:nvPr/>
        </p:nvSpPr>
        <p:spPr>
          <a:xfrm rot="-5400000">
            <a:off x="3425157" y="2594609"/>
            <a:ext cx="2561404" cy="18231"/>
          </a:xfrm>
          <a:prstGeom prst="rect">
            <a:avLst/>
          </a:prstGeom>
          <a:solidFill>
            <a:srgbClr val="86EAE9"/>
          </a:solidFill>
        </p:spPr>
      </p:sp>
      <p:grpSp>
        <p:nvGrpSpPr>
          <p:cNvPr id="18" name="Group 18"/>
          <p:cNvGrpSpPr/>
          <p:nvPr/>
        </p:nvGrpSpPr>
        <p:grpSpPr>
          <a:xfrm>
            <a:off x="3581736" y="3628512"/>
            <a:ext cx="1980529" cy="1102088"/>
            <a:chOff x="0" y="0"/>
            <a:chExt cx="11619462" cy="403349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619462" cy="4033498"/>
            </a:xfrm>
            <a:custGeom>
              <a:avLst/>
              <a:gdLst/>
              <a:ahLst/>
              <a:cxnLst/>
              <a:rect l="l" t="t" r="r" b="b"/>
              <a:pathLst>
                <a:path w="11619462" h="4033498">
                  <a:moveTo>
                    <a:pt x="11495001" y="4033498"/>
                  </a:moveTo>
                  <a:lnTo>
                    <a:pt x="124460" y="4033498"/>
                  </a:lnTo>
                  <a:cubicBezTo>
                    <a:pt x="55880" y="4033498"/>
                    <a:pt x="0" y="3977618"/>
                    <a:pt x="0" y="390903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1495002" y="0"/>
                  </a:lnTo>
                  <a:cubicBezTo>
                    <a:pt x="11563582" y="0"/>
                    <a:pt x="11619462" y="55880"/>
                    <a:pt x="11619462" y="124460"/>
                  </a:cubicBezTo>
                  <a:lnTo>
                    <a:pt x="11619462" y="3909038"/>
                  </a:lnTo>
                  <a:cubicBezTo>
                    <a:pt x="11619462" y="3977618"/>
                    <a:pt x="11563582" y="4033498"/>
                    <a:pt x="11495002" y="4033498"/>
                  </a:cubicBezTo>
                  <a:close/>
                </a:path>
              </a:pathLst>
            </a:custGeom>
            <a:solidFill>
              <a:srgbClr val="13538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3901496" y="3755857"/>
            <a:ext cx="134101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7"/>
              </a:lnSpc>
              <a:spcBef>
                <a:spcPct val="0"/>
              </a:spcBef>
            </a:pPr>
            <a:r>
              <a:rPr lang="en-US" sz="1300" spc="50" dirty="0">
                <a:solidFill>
                  <a:srgbClr val="FFFFFF"/>
                </a:solidFill>
                <a:latin typeface="Aileron Regular Bold"/>
              </a:rPr>
              <a:t>DECRETO 1072 2015</a:t>
            </a:r>
          </a:p>
          <a:p>
            <a:pPr algn="ctr">
              <a:lnSpc>
                <a:spcPts val="1677"/>
              </a:lnSpc>
              <a:spcBef>
                <a:spcPct val="0"/>
              </a:spcBef>
            </a:pPr>
            <a:r>
              <a:rPr lang="en-US" sz="1300" spc="50" dirty="0" err="1">
                <a:solidFill>
                  <a:srgbClr val="FFFFFF"/>
                </a:solidFill>
                <a:latin typeface="Aileron Regular Bold"/>
              </a:rPr>
              <a:t>Único</a:t>
            </a:r>
            <a:r>
              <a:rPr lang="en-US" sz="1300" spc="50" dirty="0">
                <a:solidFill>
                  <a:srgbClr val="FFFFFF"/>
                </a:solidFill>
                <a:latin typeface="Aileron Regular Bold"/>
              </a:rPr>
              <a:t> del Sector </a:t>
            </a:r>
            <a:r>
              <a:rPr lang="en-US" sz="1300" spc="50" dirty="0" err="1">
                <a:solidFill>
                  <a:srgbClr val="FFFFFF"/>
                </a:solidFill>
                <a:latin typeface="Aileron Regular Bold"/>
              </a:rPr>
              <a:t>Trabajo</a:t>
            </a:r>
            <a:endParaRPr lang="en-US" sz="1300" spc="50" dirty="0">
              <a:solidFill>
                <a:srgbClr val="FFFFFF"/>
              </a:solidFill>
              <a:latin typeface="Aileron Regular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109609" y="3574482"/>
            <a:ext cx="1413397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5"/>
              </a:lnSpc>
            </a:pPr>
            <a:r>
              <a:rPr lang="en-US" sz="750" spc="38">
                <a:solidFill>
                  <a:srgbClr val="FFFFFF"/>
                </a:solidFill>
                <a:latin typeface="Aileron Regular"/>
              </a:rPr>
              <a:t>Artículo 2.2.5.1.26. Condiciones que deben reunir las entidades que califican la pérdida de la capacidad laboral. 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514351" y="3740089"/>
            <a:ext cx="1733333" cy="660119"/>
            <a:chOff x="0" y="0"/>
            <a:chExt cx="10169204" cy="387282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169204" cy="3872822"/>
            </a:xfrm>
            <a:custGeom>
              <a:avLst/>
              <a:gdLst/>
              <a:ahLst/>
              <a:cxnLst/>
              <a:rect l="l" t="t" r="r" b="b"/>
              <a:pathLst>
                <a:path w="10169204" h="3872822">
                  <a:moveTo>
                    <a:pt x="10044744" y="3872822"/>
                  </a:moveTo>
                  <a:lnTo>
                    <a:pt x="124460" y="3872822"/>
                  </a:lnTo>
                  <a:cubicBezTo>
                    <a:pt x="55880" y="3872822"/>
                    <a:pt x="0" y="3816942"/>
                    <a:pt x="0" y="374836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3748362"/>
                  </a:lnTo>
                  <a:cubicBezTo>
                    <a:pt x="10169204" y="3816942"/>
                    <a:pt x="10113324" y="3872822"/>
                    <a:pt x="10044744" y="3872822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606992" y="3812607"/>
            <a:ext cx="1374604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5"/>
              </a:lnSpc>
            </a:pPr>
            <a:r>
              <a:rPr lang="en-US" sz="750" spc="38">
                <a:solidFill>
                  <a:srgbClr val="FFFFFF"/>
                </a:solidFill>
                <a:latin typeface="Aileron Regular"/>
              </a:rPr>
              <a:t>Artículo 2.2.1.6.5.6. Coordinación en actividades de promoción y prevención.</a:t>
            </a:r>
          </a:p>
        </p:txBody>
      </p:sp>
      <p:grpSp>
        <p:nvGrpSpPr>
          <p:cNvPr id="25" name="Group 25"/>
          <p:cNvGrpSpPr/>
          <p:nvPr/>
        </p:nvGrpSpPr>
        <p:grpSpPr>
          <a:xfrm rot="-10800000">
            <a:off x="2043508" y="3906585"/>
            <a:ext cx="1538228" cy="107321"/>
            <a:chOff x="0" y="0"/>
            <a:chExt cx="7281108" cy="508000"/>
          </a:xfrm>
        </p:grpSpPr>
        <p:sp>
          <p:nvSpPr>
            <p:cNvPr id="26" name="Freeform 26"/>
            <p:cNvSpPr/>
            <p:nvPr/>
          </p:nvSpPr>
          <p:spPr>
            <a:xfrm>
              <a:off x="6833710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7" y="0"/>
                  </a:moveTo>
                  <a:cubicBezTo>
                    <a:pt x="316126" y="503"/>
                    <a:pt x="407115" y="91900"/>
                    <a:pt x="407115" y="204470"/>
                  </a:cubicBezTo>
                  <a:cubicBezTo>
                    <a:pt x="407115" y="317040"/>
                    <a:pt x="316126" y="408437"/>
                    <a:pt x="203557" y="408940"/>
                  </a:cubicBezTo>
                  <a:cubicBezTo>
                    <a:pt x="90988" y="408437"/>
                    <a:pt x="0" y="317040"/>
                    <a:pt x="0" y="204470"/>
                  </a:cubicBezTo>
                  <a:cubicBezTo>
                    <a:pt x="0" y="91900"/>
                    <a:pt x="90988" y="503"/>
                    <a:pt x="20355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0" y="11430"/>
              <a:ext cx="7281108" cy="485140"/>
            </a:xfrm>
            <a:custGeom>
              <a:avLst/>
              <a:gdLst/>
              <a:ahLst/>
              <a:cxnLst/>
              <a:rect l="l" t="t" r="r" b="b"/>
              <a:pathLst>
                <a:path w="7281108" h="485140">
                  <a:moveTo>
                    <a:pt x="7037267" y="0"/>
                  </a:moveTo>
                  <a:cubicBezTo>
                    <a:pt x="6916617" y="0"/>
                    <a:pt x="6816288" y="88900"/>
                    <a:pt x="6797238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6798508" y="280670"/>
                  </a:lnTo>
                  <a:cubicBezTo>
                    <a:pt x="6816288" y="396240"/>
                    <a:pt x="6917888" y="485140"/>
                    <a:pt x="7038538" y="485140"/>
                  </a:cubicBezTo>
                  <a:cubicBezTo>
                    <a:pt x="7173158" y="485140"/>
                    <a:pt x="7281108" y="375920"/>
                    <a:pt x="7281108" y="242570"/>
                  </a:cubicBezTo>
                  <a:cubicBezTo>
                    <a:pt x="7281108" y="107950"/>
                    <a:pt x="7171888" y="0"/>
                    <a:pt x="7037267" y="0"/>
                  </a:cubicBezTo>
                  <a:close/>
                  <a:moveTo>
                    <a:pt x="7037267" y="408940"/>
                  </a:moveTo>
                  <a:cubicBezTo>
                    <a:pt x="6945828" y="408940"/>
                    <a:pt x="6870898" y="334010"/>
                    <a:pt x="6870898" y="242570"/>
                  </a:cubicBezTo>
                  <a:cubicBezTo>
                    <a:pt x="6870898" y="151130"/>
                    <a:pt x="6945828" y="76200"/>
                    <a:pt x="7037267" y="76200"/>
                  </a:cubicBezTo>
                  <a:cubicBezTo>
                    <a:pt x="7128708" y="76200"/>
                    <a:pt x="7203638" y="151130"/>
                    <a:pt x="7203638" y="242570"/>
                  </a:cubicBezTo>
                  <a:cubicBezTo>
                    <a:pt x="7204908" y="334010"/>
                    <a:pt x="7129978" y="408940"/>
                    <a:pt x="7037267" y="40894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6896317" y="841773"/>
            <a:ext cx="1733333" cy="704548"/>
            <a:chOff x="0" y="0"/>
            <a:chExt cx="10169204" cy="413347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169204" cy="4133477"/>
            </a:xfrm>
            <a:custGeom>
              <a:avLst/>
              <a:gdLst/>
              <a:ahLst/>
              <a:cxnLst/>
              <a:rect l="l" t="t" r="r" b="b"/>
              <a:pathLst>
                <a:path w="10169204" h="4133477">
                  <a:moveTo>
                    <a:pt x="10044744" y="4133477"/>
                  </a:moveTo>
                  <a:lnTo>
                    <a:pt x="124460" y="4133477"/>
                  </a:lnTo>
                  <a:cubicBezTo>
                    <a:pt x="55880" y="4133477"/>
                    <a:pt x="0" y="4077597"/>
                    <a:pt x="0" y="400901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4009017"/>
                  </a:lnTo>
                  <a:cubicBezTo>
                    <a:pt x="10169204" y="4077597"/>
                    <a:pt x="10113324" y="4133477"/>
                    <a:pt x="10044744" y="4133477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4599214" y="1272505"/>
            <a:ext cx="2403749" cy="107321"/>
            <a:chOff x="0" y="0"/>
            <a:chExt cx="11377999" cy="508000"/>
          </a:xfrm>
        </p:grpSpPr>
        <p:sp>
          <p:nvSpPr>
            <p:cNvPr id="31" name="Freeform 31"/>
            <p:cNvSpPr/>
            <p:nvPr/>
          </p:nvSpPr>
          <p:spPr>
            <a:xfrm>
              <a:off x="1093060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7" y="0"/>
                  </a:moveTo>
                  <a:cubicBezTo>
                    <a:pt x="316126" y="503"/>
                    <a:pt x="407114" y="91900"/>
                    <a:pt x="407114" y="204470"/>
                  </a:cubicBezTo>
                  <a:cubicBezTo>
                    <a:pt x="407114" y="317040"/>
                    <a:pt x="316126" y="408437"/>
                    <a:pt x="203557" y="408940"/>
                  </a:cubicBezTo>
                  <a:cubicBezTo>
                    <a:pt x="90988" y="408437"/>
                    <a:pt x="0" y="317040"/>
                    <a:pt x="0" y="204470"/>
                  </a:cubicBezTo>
                  <a:cubicBezTo>
                    <a:pt x="0" y="91900"/>
                    <a:pt x="90988" y="503"/>
                    <a:pt x="20355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0" y="11430"/>
              <a:ext cx="11377999" cy="485140"/>
            </a:xfrm>
            <a:custGeom>
              <a:avLst/>
              <a:gdLst/>
              <a:ahLst/>
              <a:cxnLst/>
              <a:rect l="l" t="t" r="r" b="b"/>
              <a:pathLst>
                <a:path w="11377999" h="485140">
                  <a:moveTo>
                    <a:pt x="11134159" y="0"/>
                  </a:moveTo>
                  <a:cubicBezTo>
                    <a:pt x="11013509" y="0"/>
                    <a:pt x="10913179" y="88900"/>
                    <a:pt x="10894129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0895399" y="280670"/>
                  </a:lnTo>
                  <a:cubicBezTo>
                    <a:pt x="10913179" y="396240"/>
                    <a:pt x="11014779" y="485140"/>
                    <a:pt x="11135429" y="485140"/>
                  </a:cubicBezTo>
                  <a:cubicBezTo>
                    <a:pt x="11270049" y="485140"/>
                    <a:pt x="11377999" y="375920"/>
                    <a:pt x="11377999" y="242570"/>
                  </a:cubicBezTo>
                  <a:cubicBezTo>
                    <a:pt x="11377999" y="107950"/>
                    <a:pt x="11268780" y="0"/>
                    <a:pt x="11134159" y="0"/>
                  </a:cubicBezTo>
                  <a:close/>
                  <a:moveTo>
                    <a:pt x="11134159" y="408940"/>
                  </a:moveTo>
                  <a:cubicBezTo>
                    <a:pt x="11042719" y="408940"/>
                    <a:pt x="10967789" y="334010"/>
                    <a:pt x="10967789" y="242570"/>
                  </a:cubicBezTo>
                  <a:cubicBezTo>
                    <a:pt x="10967789" y="151130"/>
                    <a:pt x="11042719" y="76200"/>
                    <a:pt x="11134159" y="76200"/>
                  </a:cubicBezTo>
                  <a:cubicBezTo>
                    <a:pt x="11225599" y="76200"/>
                    <a:pt x="11300529" y="151130"/>
                    <a:pt x="11300529" y="242570"/>
                  </a:cubicBezTo>
                  <a:cubicBezTo>
                    <a:pt x="11301799" y="334010"/>
                    <a:pt x="11226869" y="408940"/>
                    <a:pt x="11134159" y="40894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6896317" y="2821694"/>
            <a:ext cx="1733333" cy="543751"/>
            <a:chOff x="0" y="0"/>
            <a:chExt cx="10169204" cy="319010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69204" cy="3190102"/>
            </a:xfrm>
            <a:custGeom>
              <a:avLst/>
              <a:gdLst/>
              <a:ahLst/>
              <a:cxnLst/>
              <a:rect l="l" t="t" r="r" b="b"/>
              <a:pathLst>
                <a:path w="10169204" h="3190102">
                  <a:moveTo>
                    <a:pt x="10044744" y="3190102"/>
                  </a:moveTo>
                  <a:lnTo>
                    <a:pt x="124460" y="3190102"/>
                  </a:lnTo>
                  <a:cubicBezTo>
                    <a:pt x="55880" y="3190102"/>
                    <a:pt x="0" y="3134222"/>
                    <a:pt x="0" y="30656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3065642"/>
                  </a:lnTo>
                  <a:cubicBezTo>
                    <a:pt x="10169204" y="3134222"/>
                    <a:pt x="10113324" y="3190102"/>
                    <a:pt x="10044744" y="3190102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7109609" y="2858381"/>
            <a:ext cx="149400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5"/>
              </a:lnSpc>
            </a:pPr>
            <a:r>
              <a:rPr lang="en-US" sz="750" spc="38">
                <a:solidFill>
                  <a:srgbClr val="FFFFFF"/>
                </a:solidFill>
                <a:latin typeface="Aileron Regular"/>
              </a:rPr>
              <a:t>Artículo 2.2.4.1.1. Entidades Administradoras de Riesgos Laborales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6896317" y="1932728"/>
            <a:ext cx="1733333" cy="531882"/>
            <a:chOff x="0" y="0"/>
            <a:chExt cx="10169204" cy="312047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169204" cy="3120472"/>
            </a:xfrm>
            <a:custGeom>
              <a:avLst/>
              <a:gdLst/>
              <a:ahLst/>
              <a:cxnLst/>
              <a:rect l="l" t="t" r="r" b="b"/>
              <a:pathLst>
                <a:path w="10169204" h="3120472">
                  <a:moveTo>
                    <a:pt x="10044744" y="3120472"/>
                  </a:moveTo>
                  <a:lnTo>
                    <a:pt x="124460" y="3120472"/>
                  </a:lnTo>
                  <a:cubicBezTo>
                    <a:pt x="55880" y="3120472"/>
                    <a:pt x="0" y="3064591"/>
                    <a:pt x="0" y="299601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996012"/>
                  </a:lnTo>
                  <a:cubicBezTo>
                    <a:pt x="10169204" y="3064592"/>
                    <a:pt x="10113324" y="3120472"/>
                    <a:pt x="10044744" y="3120472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7083568" y="1974833"/>
            <a:ext cx="152004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5"/>
              </a:lnSpc>
            </a:pPr>
            <a:r>
              <a:rPr lang="en-US" sz="750" spc="38">
                <a:solidFill>
                  <a:srgbClr val="FFFFFF"/>
                </a:solidFill>
                <a:latin typeface="Aileron Regular"/>
              </a:rPr>
              <a:t>Artículo 2.2.4.2.4.2. Sistema de Gestión de la Seguridad y Salud en el Trabajo SGSST.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002963" y="902303"/>
            <a:ext cx="152004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5"/>
              </a:lnSpc>
            </a:pPr>
            <a:r>
              <a:rPr lang="en-US" sz="750" spc="38">
                <a:solidFill>
                  <a:srgbClr val="FFFFFF"/>
                </a:solidFill>
                <a:latin typeface="Aileron Regular"/>
              </a:rPr>
              <a:t>Artículo 2.2.4.1.3. Contratación de los Sistemas de Gestión de Seguridad y Salud en el Trabajo por parte de las empresas.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514351" y="2862062"/>
            <a:ext cx="1733333" cy="440312"/>
            <a:chOff x="0" y="0"/>
            <a:chExt cx="10169204" cy="258324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69204" cy="2583240"/>
            </a:xfrm>
            <a:custGeom>
              <a:avLst/>
              <a:gdLst/>
              <a:ahLst/>
              <a:cxnLst/>
              <a:rect l="l" t="t" r="r" b="b"/>
              <a:pathLst>
                <a:path w="10169204" h="2583240">
                  <a:moveTo>
                    <a:pt x="10044744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458780"/>
                  </a:lnTo>
                  <a:cubicBezTo>
                    <a:pt x="10169204" y="2527360"/>
                    <a:pt x="10113324" y="2583240"/>
                    <a:pt x="10044744" y="25832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42" name="TextBox 42"/>
          <p:cNvSpPr txBox="1"/>
          <p:nvPr/>
        </p:nvSpPr>
        <p:spPr>
          <a:xfrm>
            <a:off x="696252" y="2929817"/>
            <a:ext cx="1093814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5"/>
              </a:lnSpc>
            </a:pPr>
            <a:r>
              <a:rPr lang="en-US" sz="750" spc="38">
                <a:solidFill>
                  <a:srgbClr val="FFFFFF"/>
                </a:solidFill>
                <a:latin typeface="Aileron Regular"/>
              </a:rPr>
              <a:t>LB 2 CAPÍTULO 5 Teletrabajo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514351" y="1943771"/>
            <a:ext cx="1733333" cy="520839"/>
            <a:chOff x="0" y="0"/>
            <a:chExt cx="10169204" cy="30556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69204" cy="3055684"/>
            </a:xfrm>
            <a:custGeom>
              <a:avLst/>
              <a:gdLst/>
              <a:ahLst/>
              <a:cxnLst/>
              <a:rect l="l" t="t" r="r" b="b"/>
              <a:pathLst>
                <a:path w="10169204" h="3055684">
                  <a:moveTo>
                    <a:pt x="10044744" y="3055684"/>
                  </a:moveTo>
                  <a:lnTo>
                    <a:pt x="124460" y="3055684"/>
                  </a:lnTo>
                  <a:cubicBezTo>
                    <a:pt x="55880" y="3055684"/>
                    <a:pt x="0" y="2999804"/>
                    <a:pt x="0" y="29312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931224"/>
                  </a:lnTo>
                  <a:cubicBezTo>
                    <a:pt x="10169204" y="2999804"/>
                    <a:pt x="10113324" y="3055684"/>
                    <a:pt x="10044744" y="3055684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id="45" name="TextBox 45"/>
          <p:cNvSpPr txBox="1"/>
          <p:nvPr/>
        </p:nvSpPr>
        <p:spPr>
          <a:xfrm>
            <a:off x="696252" y="1980354"/>
            <a:ext cx="1093814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5"/>
              </a:lnSpc>
            </a:pPr>
            <a:r>
              <a:rPr lang="en-US" sz="750" spc="38">
                <a:solidFill>
                  <a:srgbClr val="FFFFFF"/>
                </a:solidFill>
                <a:latin typeface="Aileron Regular"/>
              </a:rPr>
              <a:t>LIBRO 2 RÉGIMEN REGLAMENTARIO DEL SECTOR TRABAJO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514351" y="1106009"/>
            <a:ext cx="1733333" cy="440312"/>
            <a:chOff x="0" y="0"/>
            <a:chExt cx="10169204" cy="258324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0169204" cy="2583240"/>
            </a:xfrm>
            <a:custGeom>
              <a:avLst/>
              <a:gdLst/>
              <a:ahLst/>
              <a:cxnLst/>
              <a:rect l="l" t="t" r="r" b="b"/>
              <a:pathLst>
                <a:path w="10169204" h="2583240">
                  <a:moveTo>
                    <a:pt x="10044744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044744" y="0"/>
                  </a:lnTo>
                  <a:cubicBezTo>
                    <a:pt x="10113324" y="0"/>
                    <a:pt x="10169204" y="55880"/>
                    <a:pt x="10169204" y="124460"/>
                  </a:cubicBezTo>
                  <a:lnTo>
                    <a:pt x="10169204" y="2458780"/>
                  </a:lnTo>
                  <a:cubicBezTo>
                    <a:pt x="10169204" y="2527360"/>
                    <a:pt x="10113324" y="2583240"/>
                    <a:pt x="10044744" y="258324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sp>
        <p:nvSpPr>
          <p:cNvPr id="48" name="TextBox 48"/>
          <p:cNvSpPr txBox="1"/>
          <p:nvPr/>
        </p:nvSpPr>
        <p:spPr>
          <a:xfrm>
            <a:off x="696252" y="1173765"/>
            <a:ext cx="1093814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5"/>
              </a:lnSpc>
            </a:pPr>
            <a:r>
              <a:rPr lang="en-US" sz="750" spc="38">
                <a:solidFill>
                  <a:srgbClr val="FFFFFF"/>
                </a:solidFill>
                <a:latin typeface="Aileron Regular"/>
              </a:rPr>
              <a:t>LIBRO 1 ESTRUCTURA DEL SECTOR TRABAJO</a:t>
            </a:r>
          </a:p>
        </p:txBody>
      </p:sp>
      <p:grpSp>
        <p:nvGrpSpPr>
          <p:cNvPr id="49" name="Group 49"/>
          <p:cNvGrpSpPr/>
          <p:nvPr/>
        </p:nvGrpSpPr>
        <p:grpSpPr>
          <a:xfrm rot="-10800000">
            <a:off x="2061739" y="1272505"/>
            <a:ext cx="2391596" cy="107321"/>
            <a:chOff x="0" y="0"/>
            <a:chExt cx="11320469" cy="508000"/>
          </a:xfrm>
        </p:grpSpPr>
        <p:sp>
          <p:nvSpPr>
            <p:cNvPr id="50" name="Freeform 50"/>
            <p:cNvSpPr/>
            <p:nvPr/>
          </p:nvSpPr>
          <p:spPr>
            <a:xfrm>
              <a:off x="1087307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7" y="0"/>
                  </a:moveTo>
                  <a:cubicBezTo>
                    <a:pt x="316126" y="503"/>
                    <a:pt x="407115" y="91900"/>
                    <a:pt x="407115" y="204470"/>
                  </a:cubicBezTo>
                  <a:cubicBezTo>
                    <a:pt x="407115" y="317040"/>
                    <a:pt x="316126" y="408437"/>
                    <a:pt x="203557" y="408940"/>
                  </a:cubicBezTo>
                  <a:cubicBezTo>
                    <a:pt x="90988" y="408437"/>
                    <a:pt x="0" y="317040"/>
                    <a:pt x="0" y="204470"/>
                  </a:cubicBezTo>
                  <a:cubicBezTo>
                    <a:pt x="0" y="91900"/>
                    <a:pt x="90988" y="503"/>
                    <a:pt x="20355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0" y="11430"/>
              <a:ext cx="11320469" cy="485140"/>
            </a:xfrm>
            <a:custGeom>
              <a:avLst/>
              <a:gdLst/>
              <a:ahLst/>
              <a:cxnLst/>
              <a:rect l="l" t="t" r="r" b="b"/>
              <a:pathLst>
                <a:path w="11320469" h="485140">
                  <a:moveTo>
                    <a:pt x="11076629" y="0"/>
                  </a:moveTo>
                  <a:cubicBezTo>
                    <a:pt x="10955979" y="0"/>
                    <a:pt x="10855650" y="88900"/>
                    <a:pt x="1083660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10837869" y="280670"/>
                  </a:lnTo>
                  <a:cubicBezTo>
                    <a:pt x="10855650" y="396240"/>
                    <a:pt x="10957250" y="485140"/>
                    <a:pt x="11077900" y="485140"/>
                  </a:cubicBezTo>
                  <a:cubicBezTo>
                    <a:pt x="11212519" y="485140"/>
                    <a:pt x="11320469" y="375920"/>
                    <a:pt x="11320469" y="242570"/>
                  </a:cubicBezTo>
                  <a:cubicBezTo>
                    <a:pt x="11320469" y="107950"/>
                    <a:pt x="11211250" y="0"/>
                    <a:pt x="11076629" y="0"/>
                  </a:cubicBezTo>
                  <a:close/>
                  <a:moveTo>
                    <a:pt x="11076629" y="408940"/>
                  </a:moveTo>
                  <a:cubicBezTo>
                    <a:pt x="10985189" y="408940"/>
                    <a:pt x="10910260" y="334010"/>
                    <a:pt x="10910260" y="242570"/>
                  </a:cubicBezTo>
                  <a:cubicBezTo>
                    <a:pt x="10910260" y="151130"/>
                    <a:pt x="10985189" y="76200"/>
                    <a:pt x="11076629" y="76200"/>
                  </a:cubicBezTo>
                  <a:cubicBezTo>
                    <a:pt x="11168069" y="76200"/>
                    <a:pt x="11243000" y="151130"/>
                    <a:pt x="11243000" y="242570"/>
                  </a:cubicBezTo>
                  <a:cubicBezTo>
                    <a:pt x="11244269" y="334010"/>
                    <a:pt x="11169339" y="408940"/>
                    <a:pt x="11076629" y="408940"/>
                  </a:cubicBez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4958383" y="2151297"/>
            <a:ext cx="2132995" cy="107321"/>
            <a:chOff x="0" y="0"/>
            <a:chExt cx="10096397" cy="508000"/>
          </a:xfrm>
        </p:grpSpPr>
        <p:sp>
          <p:nvSpPr>
            <p:cNvPr id="53" name="Freeform 53"/>
            <p:cNvSpPr/>
            <p:nvPr/>
          </p:nvSpPr>
          <p:spPr>
            <a:xfrm>
              <a:off x="9648999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5" y="91900"/>
                    <a:pt x="407115" y="204470"/>
                  </a:cubicBezTo>
                  <a:cubicBezTo>
                    <a:pt x="407115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0" y="11430"/>
              <a:ext cx="10096397" cy="485140"/>
            </a:xfrm>
            <a:custGeom>
              <a:avLst/>
              <a:gdLst/>
              <a:ahLst/>
              <a:cxnLst/>
              <a:rect l="l" t="t" r="r" b="b"/>
              <a:pathLst>
                <a:path w="10096397" h="485140">
                  <a:moveTo>
                    <a:pt x="9852557" y="0"/>
                  </a:moveTo>
                  <a:cubicBezTo>
                    <a:pt x="9731907" y="0"/>
                    <a:pt x="9631576" y="88900"/>
                    <a:pt x="9612526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9613797" y="280670"/>
                  </a:lnTo>
                  <a:cubicBezTo>
                    <a:pt x="9631576" y="396240"/>
                    <a:pt x="9733176" y="485140"/>
                    <a:pt x="9853826" y="485140"/>
                  </a:cubicBezTo>
                  <a:cubicBezTo>
                    <a:pt x="9988447" y="485140"/>
                    <a:pt x="10096397" y="375920"/>
                    <a:pt x="10096397" y="242570"/>
                  </a:cubicBezTo>
                  <a:cubicBezTo>
                    <a:pt x="10096397" y="107950"/>
                    <a:pt x="9987176" y="0"/>
                    <a:pt x="9852557" y="0"/>
                  </a:cubicBezTo>
                  <a:close/>
                  <a:moveTo>
                    <a:pt x="9852557" y="408940"/>
                  </a:moveTo>
                  <a:cubicBezTo>
                    <a:pt x="9761117" y="408940"/>
                    <a:pt x="9686187" y="334010"/>
                    <a:pt x="9686187" y="242570"/>
                  </a:cubicBezTo>
                  <a:cubicBezTo>
                    <a:pt x="9686187" y="151130"/>
                    <a:pt x="9761117" y="76200"/>
                    <a:pt x="9852557" y="76200"/>
                  </a:cubicBezTo>
                  <a:cubicBezTo>
                    <a:pt x="9943997" y="76200"/>
                    <a:pt x="10018926" y="151130"/>
                    <a:pt x="10018926" y="242570"/>
                  </a:cubicBezTo>
                  <a:cubicBezTo>
                    <a:pt x="10020197" y="334010"/>
                    <a:pt x="9945267" y="408940"/>
                    <a:pt x="9852557" y="408940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55" name="Group 55"/>
          <p:cNvGrpSpPr/>
          <p:nvPr/>
        </p:nvGrpSpPr>
        <p:grpSpPr>
          <a:xfrm rot="-10800000">
            <a:off x="2052624" y="2151297"/>
            <a:ext cx="2139071" cy="107321"/>
            <a:chOff x="0" y="0"/>
            <a:chExt cx="10125162" cy="508000"/>
          </a:xfrm>
        </p:grpSpPr>
        <p:sp>
          <p:nvSpPr>
            <p:cNvPr id="56" name="Freeform 56"/>
            <p:cNvSpPr/>
            <p:nvPr/>
          </p:nvSpPr>
          <p:spPr>
            <a:xfrm>
              <a:off x="9677764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5" y="91900"/>
                    <a:pt x="407115" y="204470"/>
                  </a:cubicBezTo>
                  <a:cubicBezTo>
                    <a:pt x="407115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0" y="11430"/>
              <a:ext cx="10125162" cy="485140"/>
            </a:xfrm>
            <a:custGeom>
              <a:avLst/>
              <a:gdLst/>
              <a:ahLst/>
              <a:cxnLst/>
              <a:rect l="l" t="t" r="r" b="b"/>
              <a:pathLst>
                <a:path w="10125162" h="485140">
                  <a:moveTo>
                    <a:pt x="9881322" y="0"/>
                  </a:moveTo>
                  <a:cubicBezTo>
                    <a:pt x="9760672" y="0"/>
                    <a:pt x="9660341" y="88900"/>
                    <a:pt x="9641291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9642562" y="280670"/>
                  </a:lnTo>
                  <a:cubicBezTo>
                    <a:pt x="9660341" y="396240"/>
                    <a:pt x="9761941" y="485140"/>
                    <a:pt x="9882591" y="485140"/>
                  </a:cubicBezTo>
                  <a:cubicBezTo>
                    <a:pt x="10017212" y="485140"/>
                    <a:pt x="10125162" y="375920"/>
                    <a:pt x="10125162" y="242570"/>
                  </a:cubicBezTo>
                  <a:cubicBezTo>
                    <a:pt x="10125162" y="107950"/>
                    <a:pt x="10015941" y="0"/>
                    <a:pt x="9881322" y="0"/>
                  </a:cubicBezTo>
                  <a:close/>
                  <a:moveTo>
                    <a:pt x="9881322" y="408940"/>
                  </a:moveTo>
                  <a:cubicBezTo>
                    <a:pt x="9789882" y="408940"/>
                    <a:pt x="9714951" y="334010"/>
                    <a:pt x="9714951" y="242570"/>
                  </a:cubicBezTo>
                  <a:cubicBezTo>
                    <a:pt x="9714951" y="151130"/>
                    <a:pt x="9789882" y="76200"/>
                    <a:pt x="9881322" y="76200"/>
                  </a:cubicBezTo>
                  <a:cubicBezTo>
                    <a:pt x="9972762" y="76200"/>
                    <a:pt x="10047691" y="151130"/>
                    <a:pt x="10047691" y="242570"/>
                  </a:cubicBezTo>
                  <a:cubicBezTo>
                    <a:pt x="10048962" y="334010"/>
                    <a:pt x="9974032" y="408940"/>
                    <a:pt x="9881322" y="408940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5220024" y="3048716"/>
            <a:ext cx="1889585" cy="107321"/>
            <a:chOff x="0" y="0"/>
            <a:chExt cx="8944236" cy="508000"/>
          </a:xfrm>
        </p:grpSpPr>
        <p:sp>
          <p:nvSpPr>
            <p:cNvPr id="59" name="Freeform 59"/>
            <p:cNvSpPr/>
            <p:nvPr/>
          </p:nvSpPr>
          <p:spPr>
            <a:xfrm>
              <a:off x="8496839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7" y="0"/>
                  </a:moveTo>
                  <a:cubicBezTo>
                    <a:pt x="316126" y="503"/>
                    <a:pt x="407114" y="91900"/>
                    <a:pt x="407114" y="204470"/>
                  </a:cubicBezTo>
                  <a:cubicBezTo>
                    <a:pt x="407114" y="317040"/>
                    <a:pt x="316126" y="408437"/>
                    <a:pt x="203557" y="408940"/>
                  </a:cubicBezTo>
                  <a:cubicBezTo>
                    <a:pt x="90988" y="408437"/>
                    <a:pt x="0" y="317040"/>
                    <a:pt x="0" y="204470"/>
                  </a:cubicBezTo>
                  <a:cubicBezTo>
                    <a:pt x="0" y="91900"/>
                    <a:pt x="90988" y="503"/>
                    <a:pt x="20355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0" y="11430"/>
              <a:ext cx="8944236" cy="485140"/>
            </a:xfrm>
            <a:custGeom>
              <a:avLst/>
              <a:gdLst/>
              <a:ahLst/>
              <a:cxnLst/>
              <a:rect l="l" t="t" r="r" b="b"/>
              <a:pathLst>
                <a:path w="8944236" h="485140">
                  <a:moveTo>
                    <a:pt x="8700396" y="0"/>
                  </a:moveTo>
                  <a:cubicBezTo>
                    <a:pt x="8579746" y="0"/>
                    <a:pt x="8479416" y="88900"/>
                    <a:pt x="8460366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8461636" y="280670"/>
                  </a:lnTo>
                  <a:cubicBezTo>
                    <a:pt x="8479416" y="396240"/>
                    <a:pt x="8581016" y="485140"/>
                    <a:pt x="8701666" y="485140"/>
                  </a:cubicBezTo>
                  <a:cubicBezTo>
                    <a:pt x="8836286" y="485140"/>
                    <a:pt x="8944236" y="375920"/>
                    <a:pt x="8944236" y="242570"/>
                  </a:cubicBezTo>
                  <a:cubicBezTo>
                    <a:pt x="8944236" y="107950"/>
                    <a:pt x="8835017" y="0"/>
                    <a:pt x="8700396" y="0"/>
                  </a:cubicBezTo>
                  <a:close/>
                  <a:moveTo>
                    <a:pt x="8700396" y="408940"/>
                  </a:moveTo>
                  <a:cubicBezTo>
                    <a:pt x="8608956" y="408940"/>
                    <a:pt x="8534026" y="334010"/>
                    <a:pt x="8534026" y="242570"/>
                  </a:cubicBezTo>
                  <a:cubicBezTo>
                    <a:pt x="8534026" y="151130"/>
                    <a:pt x="8608956" y="76200"/>
                    <a:pt x="8700396" y="76200"/>
                  </a:cubicBezTo>
                  <a:cubicBezTo>
                    <a:pt x="8791836" y="76200"/>
                    <a:pt x="8866766" y="151130"/>
                    <a:pt x="8866766" y="242570"/>
                  </a:cubicBezTo>
                  <a:cubicBezTo>
                    <a:pt x="8868036" y="334010"/>
                    <a:pt x="8793106" y="408940"/>
                    <a:pt x="8700396" y="4089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61" name="Group 61"/>
          <p:cNvGrpSpPr/>
          <p:nvPr/>
        </p:nvGrpSpPr>
        <p:grpSpPr>
          <a:xfrm rot="-10800000">
            <a:off x="2070855" y="3048716"/>
            <a:ext cx="1859201" cy="107321"/>
            <a:chOff x="0" y="0"/>
            <a:chExt cx="8800412" cy="508000"/>
          </a:xfrm>
        </p:grpSpPr>
        <p:sp>
          <p:nvSpPr>
            <p:cNvPr id="62" name="Freeform 62"/>
            <p:cNvSpPr/>
            <p:nvPr/>
          </p:nvSpPr>
          <p:spPr>
            <a:xfrm>
              <a:off x="8353014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5" y="91900"/>
                    <a:pt x="407115" y="204470"/>
                  </a:cubicBezTo>
                  <a:cubicBezTo>
                    <a:pt x="407115" y="317040"/>
                    <a:pt x="316127" y="408437"/>
                    <a:pt x="203558" y="408940"/>
                  </a:cubicBezTo>
                  <a:cubicBezTo>
                    <a:pt x="90988" y="408437"/>
                    <a:pt x="0" y="317040"/>
                    <a:pt x="0" y="204470"/>
                  </a:cubicBezTo>
                  <a:cubicBezTo>
                    <a:pt x="0" y="91900"/>
                    <a:pt x="90988" y="503"/>
                    <a:pt x="20355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3" name="Freeform 63"/>
            <p:cNvSpPr/>
            <p:nvPr/>
          </p:nvSpPr>
          <p:spPr>
            <a:xfrm>
              <a:off x="0" y="11430"/>
              <a:ext cx="8800412" cy="485140"/>
            </a:xfrm>
            <a:custGeom>
              <a:avLst/>
              <a:gdLst/>
              <a:ahLst/>
              <a:cxnLst/>
              <a:rect l="l" t="t" r="r" b="b"/>
              <a:pathLst>
                <a:path w="8800412" h="485140">
                  <a:moveTo>
                    <a:pt x="8556572" y="0"/>
                  </a:moveTo>
                  <a:cubicBezTo>
                    <a:pt x="8435922" y="0"/>
                    <a:pt x="8335592" y="88900"/>
                    <a:pt x="8316542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8317812" y="280670"/>
                  </a:lnTo>
                  <a:cubicBezTo>
                    <a:pt x="8335592" y="396240"/>
                    <a:pt x="8437192" y="485140"/>
                    <a:pt x="8557842" y="485140"/>
                  </a:cubicBezTo>
                  <a:cubicBezTo>
                    <a:pt x="8692462" y="485140"/>
                    <a:pt x="8800412" y="375920"/>
                    <a:pt x="8800412" y="242570"/>
                  </a:cubicBezTo>
                  <a:cubicBezTo>
                    <a:pt x="8800412" y="107950"/>
                    <a:pt x="8691192" y="0"/>
                    <a:pt x="8556572" y="0"/>
                  </a:cubicBezTo>
                  <a:close/>
                  <a:moveTo>
                    <a:pt x="8556572" y="408940"/>
                  </a:moveTo>
                  <a:cubicBezTo>
                    <a:pt x="8465132" y="408940"/>
                    <a:pt x="8390202" y="334010"/>
                    <a:pt x="8390202" y="242570"/>
                  </a:cubicBezTo>
                  <a:cubicBezTo>
                    <a:pt x="8390202" y="151130"/>
                    <a:pt x="8465132" y="76200"/>
                    <a:pt x="8556572" y="76200"/>
                  </a:cubicBezTo>
                  <a:cubicBezTo>
                    <a:pt x="8648012" y="76200"/>
                    <a:pt x="8722942" y="151130"/>
                    <a:pt x="8722942" y="242570"/>
                  </a:cubicBezTo>
                  <a:cubicBezTo>
                    <a:pt x="8724212" y="334010"/>
                    <a:pt x="8649282" y="408940"/>
                    <a:pt x="8556572" y="40894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pic>
        <p:nvPicPr>
          <p:cNvPr id="64" name="Imagen 63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9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886201" y="1854337"/>
            <a:ext cx="3981616" cy="2241413"/>
            <a:chOff x="0" y="0"/>
            <a:chExt cx="8615943" cy="58757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615934" cy="5875782"/>
            </a:xfrm>
            <a:custGeom>
              <a:avLst/>
              <a:gdLst/>
              <a:ahLst/>
              <a:cxnLst/>
              <a:rect l="l" t="t" r="r" b="b"/>
              <a:pathLst>
                <a:path w="8615934" h="5875782">
                  <a:moveTo>
                    <a:pt x="8265795" y="5875782"/>
                  </a:moveTo>
                  <a:lnTo>
                    <a:pt x="350139" y="5875782"/>
                  </a:lnTo>
                  <a:cubicBezTo>
                    <a:pt x="157226" y="5875782"/>
                    <a:pt x="0" y="5694680"/>
                    <a:pt x="0" y="5472557"/>
                  </a:cubicBezTo>
                  <a:lnTo>
                    <a:pt x="0" y="403225"/>
                  </a:lnTo>
                  <a:cubicBezTo>
                    <a:pt x="0" y="181102"/>
                    <a:pt x="157226" y="0"/>
                    <a:pt x="350139" y="0"/>
                  </a:cubicBezTo>
                  <a:lnTo>
                    <a:pt x="8265795" y="0"/>
                  </a:lnTo>
                  <a:cubicBezTo>
                    <a:pt x="8458708" y="0"/>
                    <a:pt x="8615934" y="181102"/>
                    <a:pt x="8615934" y="403225"/>
                  </a:cubicBezTo>
                  <a:lnTo>
                    <a:pt x="8615934" y="5472557"/>
                  </a:lnTo>
                  <a:cubicBezTo>
                    <a:pt x="8615934" y="5694807"/>
                    <a:pt x="8458708" y="5875782"/>
                    <a:pt x="8265795" y="5875782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3962400" y="2024713"/>
            <a:ext cx="381825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980"/>
              </a:lnSpc>
            </a:pPr>
            <a:r>
              <a:rPr lang="en-US" sz="1100" dirty="0">
                <a:solidFill>
                  <a:srgbClr val="191919"/>
                </a:solidFill>
                <a:latin typeface="Aileron Regular Bold"/>
              </a:rPr>
              <a:t>“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Por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la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cual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se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adopta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el Manual de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Procedimientos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del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Programa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de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Rehabilitación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Integral para la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reincorporación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laboral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y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ocupacional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en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el Sistema General de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Riesgos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Laborales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y se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dictan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otras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 </a:t>
            </a:r>
            <a:r>
              <a:rPr lang="en-US" sz="1600" dirty="0" err="1">
                <a:solidFill>
                  <a:srgbClr val="191919"/>
                </a:solidFill>
                <a:latin typeface="Aileron Regular Bold"/>
              </a:rPr>
              <a:t>disposiciones</a:t>
            </a:r>
            <a:r>
              <a:rPr lang="en-US" sz="1600" dirty="0">
                <a:solidFill>
                  <a:srgbClr val="191919"/>
                </a:solidFill>
                <a:latin typeface="Aileron Regular Bold"/>
              </a:rPr>
              <a:t>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33348" y="1278715"/>
            <a:ext cx="2701210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650" dirty="0" err="1">
                <a:solidFill>
                  <a:srgbClr val="000000"/>
                </a:solidFill>
                <a:latin typeface="Aileron Regular Bold"/>
              </a:rPr>
              <a:t>Resolución</a:t>
            </a:r>
            <a:r>
              <a:rPr lang="en-US" sz="1650" dirty="0">
                <a:solidFill>
                  <a:srgbClr val="000000"/>
                </a:solidFill>
                <a:latin typeface="Aileron Regular Bold"/>
              </a:rPr>
              <a:t> 3050 de 2022</a:t>
            </a:r>
          </a:p>
        </p:txBody>
      </p:sp>
      <p:pic>
        <p:nvPicPr>
          <p:cNvPr id="14" name="Picture 27"/>
          <p:cNvPicPr>
            <a:picLocks noChangeAspect="1"/>
          </p:cNvPicPr>
          <p:nvPr/>
        </p:nvPicPr>
        <p:blipFill>
          <a:blip r:embed="rId2"/>
          <a:srcRect r="10193"/>
          <a:stretch>
            <a:fillRect/>
          </a:stretch>
        </p:blipFill>
        <p:spPr>
          <a:xfrm>
            <a:off x="824141" y="529167"/>
            <a:ext cx="2482115" cy="3242512"/>
          </a:xfrm>
          <a:prstGeom prst="rect">
            <a:avLst/>
          </a:prstGeom>
        </p:spPr>
      </p:pic>
      <p:pic>
        <p:nvPicPr>
          <p:cNvPr id="8" name="Imagen 7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9" name="CuadroTexto 18"/>
          <p:cNvSpPr txBox="1"/>
          <p:nvPr/>
        </p:nvSpPr>
        <p:spPr>
          <a:xfrm>
            <a:off x="2708756" y="3092592"/>
            <a:ext cx="60598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o) 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médico-laborales: </a:t>
            </a:r>
            <a:r>
              <a:rPr lang="es-ES" dirty="0"/>
              <a:t>Es una sugerencia no restrictiva emitida por un médico especialista en seguridad y salud ocupacional, medicina del trabajo o similares con licencia vigente en seguridad y salud en el trabajo, basada en una evaluación médica ocupacional y en los conceptos otorgados por los diferentes profesionales de la salud, con el objetivo de proteger la salud del trabajador y garantizar su adecuado desempeño en el entorno laboral.</a:t>
            </a:r>
          </a:p>
          <a:p>
            <a:r>
              <a:rPr lang="es-ES" dirty="0"/>
              <a:t> 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28600" y="129540"/>
            <a:ext cx="647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RESOLUCIÓN 1843 DE 2025 (Art.3)</a:t>
            </a:r>
            <a:endParaRPr lang="es-CO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4" name="Imagen 23" descr="Fotos gratis : la contaminación del aire, calentamiento global, máscara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11" y="1382151"/>
            <a:ext cx="2658717" cy="1710441"/>
          </a:xfrm>
          <a:prstGeom prst="rect">
            <a:avLst/>
          </a:prstGeom>
        </p:spPr>
      </p:pic>
      <p:pic>
        <p:nvPicPr>
          <p:cNvPr id="25" name="Imagen 24" descr="Liga da Saúde: Setembro 20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196" y="437317"/>
            <a:ext cx="3082993" cy="2050400"/>
          </a:xfrm>
          <a:prstGeom prst="rect">
            <a:avLst/>
          </a:prstGeom>
        </p:spPr>
      </p:pic>
      <p:pic>
        <p:nvPicPr>
          <p:cNvPr id="7" name="Imagen 6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7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9" name="CuadroTexto 18"/>
          <p:cNvSpPr txBox="1"/>
          <p:nvPr/>
        </p:nvSpPr>
        <p:spPr>
          <a:xfrm>
            <a:off x="852016" y="876849"/>
            <a:ext cx="60598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p) 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médicas y terapéuticas: </a:t>
            </a:r>
            <a:r>
              <a:rPr lang="es-ES" dirty="0" smtClean="0"/>
              <a:t>se </a:t>
            </a:r>
            <a:r>
              <a:rPr lang="es-ES" dirty="0"/>
              <a:t>enfocan al tratamiento y recuperación de las funciones o estructuras corporales afectadas; a las actividades básicas e instrumentales de la vida diaria, manejo de la salud, descanso y sueño, educación, trabajo, ocio y participación social, así como hacia todas las dimensiones del funcionamiento humano. Su vigencia en el tiempo será determinada por el equipo interdisciplinario a cargo de emitirlas.</a:t>
            </a:r>
          </a:p>
          <a:p>
            <a:r>
              <a:rPr lang="es-ES" dirty="0"/>
              <a:t> 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1250370" y="312893"/>
            <a:ext cx="647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RESOLUCIÓN 1843 DE 2025 (Art.3)</a:t>
            </a:r>
            <a:endParaRPr lang="es-CO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Imagen 6" descr="Medicina Legal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0" y="2915260"/>
            <a:ext cx="2121091" cy="1187811"/>
          </a:xfrm>
          <a:prstGeom prst="rect">
            <a:avLst/>
          </a:prstGeom>
        </p:spPr>
      </p:pic>
      <p:pic>
        <p:nvPicPr>
          <p:cNvPr id="8" name="Imagen 7" descr="&lt;strong&gt;Fisioterapia&lt;/strong&gt; SEST SENAT | Atendimento de &lt;strong&gt;fisioterapia&lt;/strong&gt; oferec… | Flick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17" y="2139499"/>
            <a:ext cx="1929733" cy="1287117"/>
          </a:xfrm>
          <a:prstGeom prst="rect">
            <a:avLst/>
          </a:prstGeom>
        </p:spPr>
      </p:pic>
      <p:pic>
        <p:nvPicPr>
          <p:cNvPr id="9" name="Imagen 8" descr="Inicio - INPREMA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318" y="3607480"/>
            <a:ext cx="2103783" cy="1402172"/>
          </a:xfrm>
          <a:prstGeom prst="rect">
            <a:avLst/>
          </a:prstGeom>
        </p:spPr>
      </p:pic>
      <p:pic>
        <p:nvPicPr>
          <p:cNvPr id="10" name="Imagen 9" descr="Psicóloga: ¿qué hace, por qué es importante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394" y="2726539"/>
            <a:ext cx="2341218" cy="131693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46100" y="4430739"/>
            <a:ext cx="1635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Especialidades médicas</a:t>
            </a:r>
            <a:endParaRPr lang="es-CO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475198" y="4049523"/>
            <a:ext cx="1635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Fisioterapia</a:t>
            </a:r>
            <a:endParaRPr lang="es-CO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488870" y="2815842"/>
            <a:ext cx="1635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Terapia Ocupacional</a:t>
            </a:r>
            <a:endParaRPr lang="es-CO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487064" y="4043474"/>
            <a:ext cx="1635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Psicología</a:t>
            </a:r>
            <a:endParaRPr lang="es-CO" dirty="0"/>
          </a:p>
        </p:txBody>
      </p:sp>
      <p:pic>
        <p:nvPicPr>
          <p:cNvPr id="14" name="Imagen 13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5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CuadroTexto 1"/>
          <p:cNvSpPr txBox="1"/>
          <p:nvPr/>
        </p:nvSpPr>
        <p:spPr>
          <a:xfrm>
            <a:off x="443909" y="258127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chemeClr val="accent1">
                    <a:lumMod val="50000"/>
                  </a:schemeClr>
                </a:solidFill>
              </a:rPr>
              <a:t>Resolución 2824 de 2025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59218" y="1004486"/>
            <a:ext cx="60463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¿</a:t>
            </a:r>
            <a:r>
              <a:rPr lang="es-ES" sz="2000" b="1" dirty="0"/>
              <a:t>Qué es la Reconversión Laboral</a:t>
            </a:r>
            <a:r>
              <a:rPr lang="es-ES" sz="2000" b="1" dirty="0" smtClean="0"/>
              <a:t>?</a:t>
            </a:r>
          </a:p>
          <a:p>
            <a:pPr algn="just"/>
            <a:endParaRPr lang="es-ES" sz="2000" b="1" dirty="0"/>
          </a:p>
          <a:p>
            <a:pPr algn="just"/>
            <a:r>
              <a:rPr lang="es-ES" sz="2000" dirty="0"/>
              <a:t>Es el proceso de </a:t>
            </a:r>
            <a:r>
              <a:rPr lang="es-ES" sz="2000" b="1" dirty="0"/>
              <a:t>reentrenamiento y actualización de competencias</a:t>
            </a:r>
            <a:r>
              <a:rPr lang="es-ES" sz="2000" dirty="0"/>
              <a:t> para que un trabajador pueda permanecer en el mercado laboral, ya sea dentro de su misma empresa (en un nuevo rol) o en un sector económico diferente que sea sostenible.</a:t>
            </a:r>
          </a:p>
        </p:txBody>
      </p:sp>
      <p:pic>
        <p:nvPicPr>
          <p:cNvPr id="6" name="Imagen 5" descr="Inaugurado &lt;strong&gt;el&lt;/strong&gt; Centro de &lt;strong&gt;Formación para el trabajo&lt;/strong&gt; productivo de la Red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59" y="3357434"/>
            <a:ext cx="2686776" cy="1786066"/>
          </a:xfrm>
          <a:prstGeom prst="rect">
            <a:avLst/>
          </a:prstGeom>
        </p:spPr>
      </p:pic>
      <p:sp>
        <p:nvSpPr>
          <p:cNvPr id="8" name="Flecha derecha 7"/>
          <p:cNvSpPr/>
          <p:nvPr/>
        </p:nvSpPr>
        <p:spPr>
          <a:xfrm rot="1657988">
            <a:off x="115219" y="2205197"/>
            <a:ext cx="6668063" cy="203454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22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4" name="CuadroTexto 13"/>
          <p:cNvSpPr txBox="1"/>
          <p:nvPr/>
        </p:nvSpPr>
        <p:spPr>
          <a:xfrm>
            <a:off x="1165706" y="209550"/>
            <a:ext cx="4391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Res. 1788/2025 </a:t>
            </a:r>
            <a:r>
              <a:rPr lang="es-CO" b="1" dirty="0" err="1" smtClean="0">
                <a:solidFill>
                  <a:schemeClr val="accent1">
                    <a:lumMod val="50000"/>
                  </a:schemeClr>
                </a:solidFill>
              </a:rPr>
              <a:t>MinSalud</a:t>
            </a:r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 y Protección Social</a:t>
            </a:r>
            <a:endParaRPr lang="es-CO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3704323"/>
            <a:ext cx="963597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FORTALECIMIENTO</a:t>
            </a: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(actualiza los lineamientos, refuerza la obligatoriedad y ajusta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gobernanza para que lo que dice el manual del 2022 realmente se cumpla en el territorio).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83038" y="1808238"/>
            <a:ext cx="621351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  <a:p>
            <a:pPr algn="just"/>
            <a:endParaRPr lang="es-CO" b="1" dirty="0" smtClean="0"/>
          </a:p>
          <a:p>
            <a:pPr algn="just"/>
            <a:endParaRPr lang="es-CO" b="1" dirty="0"/>
          </a:p>
          <a:p>
            <a:pPr algn="just"/>
            <a:endParaRPr lang="es-CO" b="1" dirty="0" smtClean="0"/>
          </a:p>
          <a:p>
            <a:pPr algn="just"/>
            <a:endParaRPr lang="es-CO" b="1" dirty="0" smtClean="0"/>
          </a:p>
          <a:p>
            <a:pPr algn="ctr"/>
            <a:r>
              <a:rPr lang="es-CO" sz="2800" b="1" dirty="0" smtClean="0">
                <a:solidFill>
                  <a:srgbClr val="FF0000"/>
                </a:solidFill>
              </a:rPr>
              <a:t>C I F </a:t>
            </a:r>
          </a:p>
          <a:p>
            <a:pPr algn="ctr"/>
            <a:endParaRPr lang="es-CO" sz="2800" b="1" dirty="0" smtClean="0">
              <a:solidFill>
                <a:srgbClr val="FF0000"/>
              </a:solidFill>
            </a:endParaRPr>
          </a:p>
          <a:p>
            <a:pPr algn="ctr"/>
            <a:r>
              <a:rPr lang="es-CO" b="1" dirty="0" smtClean="0"/>
              <a:t>(</a:t>
            </a:r>
            <a:r>
              <a:rPr lang="es-CO" b="1" dirty="0"/>
              <a:t>Clasificación Internacional del </a:t>
            </a:r>
            <a:r>
              <a:rPr lang="es-CO" b="1" dirty="0" smtClean="0"/>
              <a:t>Funcionamiento, la discapacidad y la salud - OMS)</a:t>
            </a:r>
            <a:endParaRPr lang="es-CO" dirty="0"/>
          </a:p>
        </p:txBody>
      </p:sp>
      <p:pic>
        <p:nvPicPr>
          <p:cNvPr id="9" name="Imagen 8" descr="NUEVO INFORME SOBRE LOS RESULTADOS DE &lt;strong&gt;SALUD&lt;/strong&gt; EN EE. UU.: AVANCES Y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12" y="830818"/>
            <a:ext cx="2912695" cy="1826123"/>
          </a:xfrm>
          <a:prstGeom prst="rect">
            <a:avLst/>
          </a:prstGeom>
        </p:spPr>
      </p:pic>
      <p:pic>
        <p:nvPicPr>
          <p:cNvPr id="10" name="Imagen 9" descr="Prevención de &lt;strong&gt;riesgos laborales&lt;/strong&gt; | Blog de Tecnologí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882" y="830818"/>
            <a:ext cx="2620943" cy="1965707"/>
          </a:xfrm>
          <a:prstGeom prst="rect">
            <a:avLst/>
          </a:prstGeom>
        </p:spPr>
      </p:pic>
      <p:sp>
        <p:nvSpPr>
          <p:cNvPr id="12" name="Flecha curvada hacia arriba 11"/>
          <p:cNvSpPr/>
          <p:nvPr/>
        </p:nvSpPr>
        <p:spPr>
          <a:xfrm>
            <a:off x="2554286" y="2690978"/>
            <a:ext cx="2247441" cy="706839"/>
          </a:xfrm>
          <a:prstGeom prst="curvedUpArrow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pic>
        <p:nvPicPr>
          <p:cNvPr id="11" name="Imagen 10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e21923e131_0_270"/>
          <p:cNvSpPr txBox="1"/>
          <p:nvPr/>
        </p:nvSpPr>
        <p:spPr>
          <a:xfrm>
            <a:off x="735496" y="111168"/>
            <a:ext cx="8100391" cy="101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7181"/>
              </a:lnSpc>
              <a:buClr>
                <a:srgbClr val="000000"/>
              </a:buClr>
              <a:buSzPts val="3300"/>
            </a:pPr>
            <a:r>
              <a:rPr lang="es-CO" sz="2100" b="1" dirty="0">
                <a:solidFill>
                  <a:srgbClr val="191919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ESTRUCTURA PROYECTO DE DECRETO </a:t>
            </a:r>
            <a:endParaRPr lang="es-CO" sz="2100" b="1" dirty="0" smtClean="0">
              <a:solidFill>
                <a:srgbClr val="191919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algn="ctr">
              <a:lnSpc>
                <a:spcPct val="157181"/>
              </a:lnSpc>
              <a:buClr>
                <a:srgbClr val="000000"/>
              </a:buClr>
              <a:buSzPts val="3300"/>
            </a:pPr>
            <a:r>
              <a:rPr lang="es-CO" sz="2100" b="1" dirty="0" smtClean="0">
                <a:solidFill>
                  <a:srgbClr val="191919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Ministerio del Trabajo – Ministerio de Salud y Protección Social</a:t>
            </a:r>
            <a:endParaRPr sz="2100" b="1" dirty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22" name="Imagen 21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254559E1-853B-0A3A-18D9-B95A4779C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106" y="1288204"/>
            <a:ext cx="3433827" cy="313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82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CuadroTexto 1"/>
          <p:cNvSpPr txBox="1"/>
          <p:nvPr/>
        </p:nvSpPr>
        <p:spPr>
          <a:xfrm>
            <a:off x="1242392" y="232142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chemeClr val="accent1">
                    <a:lumMod val="50000"/>
                  </a:schemeClr>
                </a:solidFill>
              </a:rPr>
              <a:t>PROYECTO DECRETO REHABILITACIÓN LABORAL Y OCUPACIONAL</a:t>
            </a:r>
          </a:p>
          <a:p>
            <a:pPr algn="ctr"/>
            <a:r>
              <a:rPr lang="es-CO" sz="1600" b="1" dirty="0" smtClean="0">
                <a:solidFill>
                  <a:schemeClr val="accent1">
                    <a:lumMod val="50000"/>
                  </a:schemeClr>
                </a:solidFill>
              </a:rPr>
              <a:t>(3 Capítulos – 23 artículos – 1 Anexo Técnico)</a:t>
            </a:r>
            <a:endParaRPr lang="es-CO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14325" y="1375741"/>
            <a:ext cx="7933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es-CO" b="1" dirty="0">
                <a:solidFill>
                  <a:schemeClr val="accent1">
                    <a:lumMod val="50000"/>
                  </a:schemeClr>
                </a:solidFill>
              </a:rPr>
              <a:t>. Objeto: La Dualidad de Derechos (Art. 1)</a:t>
            </a:r>
            <a:endParaRPr lang="es-CO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CO" dirty="0"/>
              <a:t>El propósito no es solo la recuperación clínica, sino garantizar dos derechos fundamentales de forma simultánea:</a:t>
            </a:r>
          </a:p>
          <a:p>
            <a:pPr lvl="0"/>
            <a:r>
              <a:rPr lang="es-CO" b="1" dirty="0"/>
              <a:t>Salud + Trabajo:</a:t>
            </a:r>
            <a:r>
              <a:rPr lang="es-CO" dirty="0"/>
              <a:t> Se establece el proceso formal para que la persona recupere su rol productivo.</a:t>
            </a:r>
          </a:p>
          <a:p>
            <a:endParaRPr lang="es-CO" dirty="0"/>
          </a:p>
        </p:txBody>
      </p:sp>
      <p:sp>
        <p:nvSpPr>
          <p:cNvPr id="7" name="CuadroTexto 6"/>
          <p:cNvSpPr txBox="1"/>
          <p:nvPr/>
        </p:nvSpPr>
        <p:spPr>
          <a:xfrm>
            <a:off x="314325" y="2432745"/>
            <a:ext cx="76171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s-CO" b="1" dirty="0">
                <a:solidFill>
                  <a:schemeClr val="accent1">
                    <a:lumMod val="50000"/>
                  </a:schemeClr>
                </a:solidFill>
              </a:rPr>
              <a:t>. Ámbito de Aplicación: Un Ecosistema Ampliado (Art. 2)</a:t>
            </a:r>
          </a:p>
          <a:p>
            <a:r>
              <a:rPr lang="es-CO" dirty="0" smtClean="0"/>
              <a:t>La </a:t>
            </a:r>
            <a:r>
              <a:rPr lang="es-CO" dirty="0"/>
              <a:t>rehabilitación no es solo responsabilidad de médicos, sino de un sistema interconectado</a:t>
            </a:r>
            <a:r>
              <a:rPr lang="es-CO" dirty="0" smtClean="0"/>
              <a:t>:</a:t>
            </a:r>
          </a:p>
          <a:p>
            <a:endParaRPr lang="es-CO" dirty="0"/>
          </a:p>
          <a:p>
            <a:pPr lvl="0"/>
            <a:r>
              <a:rPr lang="es-CO" b="1" dirty="0"/>
              <a:t>Aseguradores y Prestadores:</a:t>
            </a:r>
            <a:r>
              <a:rPr lang="es-CO" dirty="0"/>
              <a:t> ARL, EPS e IPS.</a:t>
            </a:r>
          </a:p>
          <a:p>
            <a:pPr lvl="0"/>
            <a:r>
              <a:rPr lang="es-CO" b="1" dirty="0"/>
              <a:t>Entorno Laboral:</a:t>
            </a:r>
            <a:r>
              <a:rPr lang="es-CO" dirty="0"/>
              <a:t> Empleadores, contratantes y Cajas de Compensación Familiar (CCF).</a:t>
            </a:r>
          </a:p>
          <a:p>
            <a:pPr lvl="0"/>
            <a:r>
              <a:rPr lang="es-CO" b="1" dirty="0"/>
              <a:t>Formación y Calificación:</a:t>
            </a:r>
            <a:r>
              <a:rPr lang="es-CO" dirty="0"/>
              <a:t> SENA, Sistema Nacional de Cualificaciones e Instituciones de Educación Superior (IES).</a:t>
            </a:r>
          </a:p>
          <a:p>
            <a:pPr lvl="0"/>
            <a:r>
              <a:rPr lang="es-CO" b="1" dirty="0"/>
              <a:t>El Individuo:</a:t>
            </a:r>
            <a:r>
              <a:rPr lang="es-CO" dirty="0"/>
              <a:t> Trabajadores (dependientes/independientes), contratistas y su </a:t>
            </a:r>
            <a:r>
              <a:rPr lang="es-CO" b="1" dirty="0"/>
              <a:t>red de apoyo familiar</a:t>
            </a:r>
            <a:r>
              <a:rPr lang="es-CO" dirty="0"/>
              <a:t>.</a:t>
            </a:r>
          </a:p>
          <a:p>
            <a:endParaRPr lang="es-CO" dirty="0"/>
          </a:p>
        </p:txBody>
      </p:sp>
      <p:pic>
        <p:nvPicPr>
          <p:cNvPr id="6" name="Imagen 5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79103" y="4323521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CuadroTexto 1"/>
          <p:cNvSpPr txBox="1"/>
          <p:nvPr/>
        </p:nvSpPr>
        <p:spPr>
          <a:xfrm>
            <a:off x="228600" y="266700"/>
            <a:ext cx="647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chemeClr val="accent1">
                    <a:lumMod val="50000"/>
                  </a:schemeClr>
                </a:solidFill>
              </a:rPr>
              <a:t>PROYECTO DECRETO REHABILITACIÓN LABORAL Y OCUPACIONAL</a:t>
            </a:r>
            <a:endParaRPr lang="es-CO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52411" y="757229"/>
            <a:ext cx="853377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accent1">
                    <a:lumMod val="50000"/>
                  </a:schemeClr>
                </a:solidFill>
              </a:rPr>
              <a:t>3. Alcance y Modalidades de Trabajo (Art. 3)</a:t>
            </a:r>
          </a:p>
          <a:p>
            <a:pPr lvl="0"/>
            <a:endParaRPr lang="es-CO" b="1" dirty="0" smtClean="0"/>
          </a:p>
          <a:p>
            <a:pPr lvl="0"/>
            <a:r>
              <a:rPr lang="es-CO" b="1" dirty="0" smtClean="0"/>
              <a:t>Universalidad </a:t>
            </a:r>
            <a:r>
              <a:rPr lang="es-CO" b="1" dirty="0"/>
              <a:t>del Desempeño:</a:t>
            </a:r>
            <a:r>
              <a:rPr lang="es-CO" dirty="0"/>
              <a:t> El proceso se activa si la salud afecta el trabajo, sin importar si el origen es </a:t>
            </a:r>
            <a:r>
              <a:rPr lang="es-CO" b="1" dirty="0"/>
              <a:t>común o laboral</a:t>
            </a:r>
            <a:r>
              <a:rPr lang="es-CO" dirty="0" smtClean="0"/>
              <a:t>.</a:t>
            </a:r>
          </a:p>
          <a:p>
            <a:pPr lvl="0"/>
            <a:endParaRPr lang="es-CO" dirty="0"/>
          </a:p>
          <a:p>
            <a:pPr lvl="0"/>
            <a:r>
              <a:rPr lang="es-CO" b="1" dirty="0"/>
              <a:t>Adaptabilidad a la Modernidad:</a:t>
            </a:r>
            <a:r>
              <a:rPr lang="es-CO" dirty="0"/>
              <a:t> Incluye explícitamente el trabajo a distancia, teletrabajo y trabajo </a:t>
            </a:r>
            <a:r>
              <a:rPr lang="es-CO" dirty="0" smtClean="0"/>
              <a:t>remoto </a:t>
            </a:r>
            <a:r>
              <a:rPr lang="es-CO" b="1" u="sng" dirty="0" smtClean="0"/>
              <a:t>NO</a:t>
            </a:r>
            <a:r>
              <a:rPr lang="es-CO" dirty="0" smtClean="0"/>
              <a:t> como recomendación por condición de salud.</a:t>
            </a:r>
            <a:endParaRPr lang="es-CO" dirty="0"/>
          </a:p>
          <a:p>
            <a:pPr lvl="0"/>
            <a:endParaRPr lang="es-CO" b="1" dirty="0" smtClean="0"/>
          </a:p>
          <a:p>
            <a:pPr lvl="0"/>
            <a:r>
              <a:rPr lang="es-CO" b="1" dirty="0" smtClean="0"/>
              <a:t>Claridad </a:t>
            </a:r>
            <a:r>
              <a:rPr lang="es-CO" b="1" dirty="0"/>
              <a:t>Jurídica:</a:t>
            </a:r>
            <a:r>
              <a:rPr lang="es-CO" dirty="0"/>
              <a:t> El manual orienta las recomendaciones médicas, pero aclara que estas no cambian el ordenamiento jurídico ni los contratos; se deben armonizar las recomendaciones con la realidad laboral.</a:t>
            </a:r>
          </a:p>
          <a:p>
            <a:endParaRPr lang="es-CO" dirty="0"/>
          </a:p>
        </p:txBody>
      </p:sp>
      <p:sp>
        <p:nvSpPr>
          <p:cNvPr id="8" name="CuadroTexto 7"/>
          <p:cNvSpPr txBox="1"/>
          <p:nvPr/>
        </p:nvSpPr>
        <p:spPr>
          <a:xfrm>
            <a:off x="252412" y="2739797"/>
            <a:ext cx="8066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2060"/>
                </a:solidFill>
              </a:rPr>
              <a:t>Art. </a:t>
            </a:r>
            <a:r>
              <a:rPr lang="es-ES" b="1" dirty="0">
                <a:solidFill>
                  <a:srgbClr val="002060"/>
                </a:solidFill>
              </a:rPr>
              <a:t>6. </a:t>
            </a:r>
            <a:r>
              <a:rPr lang="es-ES" b="1" dirty="0" smtClean="0">
                <a:solidFill>
                  <a:srgbClr val="002060"/>
                </a:solidFill>
              </a:rPr>
              <a:t>Conformación del equipo interdisciplinario en el proceso para la rehabilitación laboral y ocupacional </a:t>
            </a:r>
            <a:endParaRPr lang="es-CO" b="1" dirty="0">
              <a:solidFill>
                <a:srgbClr val="00206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61937" y="3397448"/>
            <a:ext cx="6410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accent1">
                    <a:lumMod val="50000"/>
                  </a:schemeClr>
                </a:solidFill>
              </a:rPr>
              <a:t>Art. 7 a 14 Responsabilidades de los diferentes actores del proceso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80093" y="3815920"/>
            <a:ext cx="5162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Art. 16. Competencias profesionales</a:t>
            </a:r>
          </a:p>
          <a:p>
            <a:endParaRPr lang="es-CO" dirty="0"/>
          </a:p>
        </p:txBody>
      </p:sp>
      <p:pic>
        <p:nvPicPr>
          <p:cNvPr id="11" name="Imagen 10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39347" y="4310689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4" name="CuadroTexto 13"/>
          <p:cNvSpPr txBox="1"/>
          <p:nvPr/>
        </p:nvSpPr>
        <p:spPr>
          <a:xfrm>
            <a:off x="135105" y="181191"/>
            <a:ext cx="3842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chemeClr val="accent1">
                    <a:lumMod val="50000"/>
                  </a:schemeClr>
                </a:solidFill>
              </a:rPr>
              <a:t>Anexo técnico </a:t>
            </a:r>
          </a:p>
          <a:p>
            <a:pPr algn="ctr"/>
            <a:r>
              <a:rPr lang="es-CO" sz="1600" b="1" dirty="0" smtClean="0">
                <a:solidFill>
                  <a:schemeClr val="accent1">
                    <a:lumMod val="50000"/>
                  </a:schemeClr>
                </a:solidFill>
              </a:rPr>
              <a:t>Proyecto Decreto (</a:t>
            </a:r>
            <a:r>
              <a:rPr lang="es-CO" sz="1600" b="1" dirty="0" err="1" smtClean="0">
                <a:solidFill>
                  <a:schemeClr val="accent1">
                    <a:lumMod val="50000"/>
                  </a:schemeClr>
                </a:solidFill>
              </a:rPr>
              <a:t>MinTrabajo</a:t>
            </a:r>
            <a:r>
              <a:rPr lang="es-CO" sz="1600" b="1" dirty="0" smtClean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es-CO" sz="1600" b="1" dirty="0" err="1" smtClean="0">
                <a:solidFill>
                  <a:schemeClr val="accent1">
                    <a:lumMod val="50000"/>
                  </a:schemeClr>
                </a:solidFill>
              </a:rPr>
              <a:t>MinSalud</a:t>
            </a:r>
            <a:r>
              <a:rPr lang="es-CO" sz="16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s-CO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85" y="704850"/>
            <a:ext cx="6608594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0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Llamada de flecha izquierda y derecha 1"/>
          <p:cNvSpPr/>
          <p:nvPr/>
        </p:nvSpPr>
        <p:spPr>
          <a:xfrm>
            <a:off x="1486380" y="1080175"/>
            <a:ext cx="4505325" cy="1774910"/>
          </a:xfrm>
          <a:prstGeom prst="leftRightArrow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/>
          <p:cNvSpPr txBox="1"/>
          <p:nvPr/>
        </p:nvSpPr>
        <p:spPr>
          <a:xfrm>
            <a:off x="2792100" y="1105449"/>
            <a:ext cx="18589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b="1" dirty="0" smtClean="0">
                <a:solidFill>
                  <a:schemeClr val="accent1">
                    <a:lumMod val="50000"/>
                  </a:schemeClr>
                </a:solidFill>
              </a:rPr>
              <a:t>Evaluación Ocupacional Terapia Ocupacional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b="1" dirty="0" smtClean="0">
                <a:solidFill>
                  <a:schemeClr val="accent1">
                    <a:lumMod val="50000"/>
                  </a:schemeClr>
                </a:solidFill>
              </a:rPr>
              <a:t>Análisis de Exigencias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b="1" dirty="0" smtClean="0">
                <a:solidFill>
                  <a:schemeClr val="accent1">
                    <a:lumMod val="50000"/>
                  </a:schemeClr>
                </a:solidFill>
              </a:rPr>
              <a:t>Prueba de Trabajo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b="1" dirty="0" smtClean="0">
                <a:solidFill>
                  <a:schemeClr val="accent1">
                    <a:lumMod val="50000"/>
                  </a:schemeClr>
                </a:solidFill>
              </a:rPr>
              <a:t>Inspección de puesto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CO" sz="1200" b="1" dirty="0" smtClean="0">
                <a:solidFill>
                  <a:schemeClr val="accent1">
                    <a:lumMod val="50000"/>
                  </a:schemeClr>
                </a:solidFill>
              </a:rPr>
              <a:t>Seguimiento </a:t>
            </a:r>
            <a:endParaRPr lang="es-CO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67648" y="336821"/>
            <a:ext cx="2466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Anexo técnico </a:t>
            </a:r>
          </a:p>
          <a:p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Proyecto Decreto </a:t>
            </a:r>
            <a:r>
              <a:rPr lang="es-CO" sz="12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CO" sz="1200" b="1" dirty="0" err="1" smtClean="0">
                <a:solidFill>
                  <a:schemeClr val="accent1">
                    <a:lumMod val="50000"/>
                  </a:schemeClr>
                </a:solidFill>
              </a:rPr>
              <a:t>MinTrabajo</a:t>
            </a:r>
            <a:r>
              <a:rPr lang="es-CO" sz="1200" b="1" dirty="0" smtClean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es-CO" sz="1200" b="1" dirty="0" err="1" smtClean="0">
                <a:solidFill>
                  <a:schemeClr val="accent1">
                    <a:lumMod val="50000"/>
                  </a:schemeClr>
                </a:solidFill>
              </a:rPr>
              <a:t>MinSalud</a:t>
            </a:r>
            <a:r>
              <a:rPr lang="es-CO" sz="1200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s-CO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13373" y="1490696"/>
            <a:ext cx="19049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5">
                    <a:lumMod val="75000"/>
                  </a:schemeClr>
                </a:solidFill>
              </a:rPr>
              <a:t>Recomendaciones 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8" name="CuadroTexto 7"/>
          <p:cNvSpPr txBox="1"/>
          <p:nvPr/>
        </p:nvSpPr>
        <p:spPr>
          <a:xfrm>
            <a:off x="528877" y="1598418"/>
            <a:ext cx="1904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 smtClean="0">
                <a:solidFill>
                  <a:schemeClr val="accent5">
                    <a:lumMod val="75000"/>
                  </a:schemeClr>
                </a:solidFill>
              </a:rPr>
              <a:t>Extralaborales</a:t>
            </a:r>
            <a:r>
              <a:rPr lang="es-CO" dirty="0" smtClean="0"/>
              <a:t> 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9" name="CuadroTexto 8"/>
          <p:cNvSpPr txBox="1"/>
          <p:nvPr/>
        </p:nvSpPr>
        <p:spPr>
          <a:xfrm>
            <a:off x="6323734" y="1036716"/>
            <a:ext cx="19049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5">
                    <a:lumMod val="75000"/>
                  </a:schemeClr>
                </a:solidFill>
              </a:rPr>
              <a:t>Recomendaciones 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10" name="CuadroTexto 9"/>
          <p:cNvSpPr txBox="1"/>
          <p:nvPr/>
        </p:nvSpPr>
        <p:spPr>
          <a:xfrm>
            <a:off x="6609400" y="1871696"/>
            <a:ext cx="1904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accent5">
                    <a:lumMod val="75000"/>
                  </a:schemeClr>
                </a:solidFill>
              </a:rPr>
              <a:t>Laborales</a:t>
            </a:r>
            <a:r>
              <a:rPr lang="es-CO" dirty="0" smtClean="0"/>
              <a:t> 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4" name="CuadroTexto 3"/>
          <p:cNvSpPr txBox="1"/>
          <p:nvPr/>
        </p:nvSpPr>
        <p:spPr>
          <a:xfrm>
            <a:off x="4850535" y="1794859"/>
            <a:ext cx="967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/>
              <a:t>Contexto</a:t>
            </a:r>
            <a:endParaRPr lang="es-CO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1802841" y="1751779"/>
            <a:ext cx="923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 smtClean="0"/>
              <a:t>Historia Clínica</a:t>
            </a:r>
            <a:endParaRPr lang="es-CO" sz="1200" b="1" dirty="0"/>
          </a:p>
        </p:txBody>
      </p:sp>
      <p:sp>
        <p:nvSpPr>
          <p:cNvPr id="6" name="Pentágono 5"/>
          <p:cNvSpPr/>
          <p:nvPr/>
        </p:nvSpPr>
        <p:spPr>
          <a:xfrm>
            <a:off x="2564862" y="138478"/>
            <a:ext cx="2556985" cy="726891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/>
          <p:cNvSpPr txBox="1"/>
          <p:nvPr/>
        </p:nvSpPr>
        <p:spPr>
          <a:xfrm>
            <a:off x="2517115" y="230239"/>
            <a:ext cx="2642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Promoción de la Salud y Prevención</a:t>
            </a:r>
          </a:p>
          <a:p>
            <a:r>
              <a:rPr lang="es-CO" dirty="0" smtClean="0"/>
              <a:t> de Accidentes</a:t>
            </a:r>
            <a:endParaRPr lang="es-CO" dirty="0"/>
          </a:p>
        </p:txBody>
      </p:sp>
      <p:sp>
        <p:nvSpPr>
          <p:cNvPr id="16" name="Pentágono 15"/>
          <p:cNvSpPr/>
          <p:nvPr/>
        </p:nvSpPr>
        <p:spPr>
          <a:xfrm>
            <a:off x="944007" y="2997550"/>
            <a:ext cx="2795035" cy="726891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CuadroTexto 16"/>
          <p:cNvSpPr txBox="1"/>
          <p:nvPr/>
        </p:nvSpPr>
        <p:spPr>
          <a:xfrm>
            <a:off x="1020206" y="3102802"/>
            <a:ext cx="2642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MMM + Áreas del Desempeño Ocupacional = PCL</a:t>
            </a:r>
            <a:endParaRPr lang="es-CO" dirty="0"/>
          </a:p>
        </p:txBody>
      </p:sp>
      <p:pic>
        <p:nvPicPr>
          <p:cNvPr id="20" name="Imagen 19" descr="&lt;strong&gt;Ciclo&lt;/strong&gt; de mejora continua para integrar los sistemas de gestión - Manual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836" y="3289386"/>
            <a:ext cx="2317546" cy="1661437"/>
          </a:xfrm>
          <a:prstGeom prst="rect">
            <a:avLst/>
          </a:prstGeom>
        </p:spPr>
      </p:pic>
      <p:sp>
        <p:nvSpPr>
          <p:cNvPr id="21" name="Pentágono 20"/>
          <p:cNvSpPr/>
          <p:nvPr/>
        </p:nvSpPr>
        <p:spPr>
          <a:xfrm>
            <a:off x="1242734" y="4046687"/>
            <a:ext cx="2556985" cy="726891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21"/>
          <p:cNvSpPr txBox="1"/>
          <p:nvPr/>
        </p:nvSpPr>
        <p:spPr>
          <a:xfrm>
            <a:off x="1134801" y="4152640"/>
            <a:ext cx="2642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Sistema de Vigilancia </a:t>
            </a:r>
          </a:p>
          <a:p>
            <a:pPr algn="ctr"/>
            <a:r>
              <a:rPr lang="es-CO" dirty="0" smtClean="0"/>
              <a:t>Epidemiológica</a:t>
            </a:r>
            <a:endParaRPr lang="es-CO" dirty="0"/>
          </a:p>
        </p:txBody>
      </p:sp>
      <p:pic>
        <p:nvPicPr>
          <p:cNvPr id="19" name="Imagen 18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39347" y="4310689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0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lamada de flecha a la derecha 11"/>
          <p:cNvSpPr/>
          <p:nvPr/>
        </p:nvSpPr>
        <p:spPr>
          <a:xfrm>
            <a:off x="295274" y="2839984"/>
            <a:ext cx="2286001" cy="769991"/>
          </a:xfrm>
          <a:prstGeom prst="rightArrow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AutoShape 6" descr="data:image/png;base64,iVBORw0KGgoAAAANSUhEUgAAAPoAAACDCAYAAACkwQY0AAAgAElEQVR4XuxdB3gU1dqeM2VLNoXQEQVFVATFAoqBUARRIQlIB8GCcgVC89oL9q7XgnS9/iKKUlRKAohcESEEEbEjKoqASAsQQpJtM2fO/36TnTCsGwgqSNk8D0/C7pQzZ857vv5+TIr/xGcgPgMn/AywE/4J4w8Yn4H4DEhxoMcXQXwGToIZiAP9JHjJ8UeMz0Ac6PE1EJ+Bk2AG4kA/CV5y/BHjMxAHenwNxGfgJJiBONBPgpccf8T4DMSBHl8D8Rk4CWYgDvST4CXHHzE+A3Ggx9dAfAZOghmIA/0keMnxR4zPQBzo8TUQn4GTYAbiQD8JXnL8EeMzEAd6fA3EZ+AkmIE40E+Clxx/xPgMxIEeXwPxGTgJZiAO9JPgJccfMT4DcaDH10B8Bk6CGYgD/SR4yfFHjM/AiQx0ejYRecXOv+NvPT4DJ90MnMhAlz7+WFIDgYZK584/h066Nxt/4PgMOGbgRAA66zVTkrNrSKxdO8lkzJLiYtyc9BaSKk2WhfhBC2t3/KvH0i343JLsOF5xHG/GV0R8Bk70GTiugS6EJAPYTqBaQH5xdrsqLjX8rpDltkwI1RTmrSOyVo4hCX/55ZLhfKmRa1ibw4n+suPPd/LOwLEMdOfY/gBCG+Svvtfu1IDLaK9IZm1FlZYP6ZS/8pbJzbRXBq/Rx81PHw2gP2aaoueILvnv0TmzZvVy70zc0k9wKUlW2LphnfM/tCV9BcvAHkd8Izh5cXLcP/mxCHRLFZ/VW+L27JKq7fy/DfKXcy+7QmbqXcw0/yeEvI0p5mOKLPUjsNO54+a3fpIJ815NFxfd0i3/K/ps7PyWbyuS7IYikGMIpRk2gqrDMvOui9IMJLoHHW9/Hv3/4/7Nxx/gpJqBYxLopEaTpDa8oRp7zZKN92Z+W+hQsekFif+b2bpGMMF8jzG2knPmUjU+0zDY7UDnmuysFU/RQRNyW95iCinLHXYNJRt95swmrgJflVWCmWOFyXx4+Lo4v5Zpsk0jsvIedmwo5V76cfPb13eFwu5TPds3RZx6cQ/+SQWRE+NhjyWgWwCa/HmzBH2n627JVNrAdaZLpkiUZHn28Izlz9GU23b2hPktbxOmpAomnamYyg+CGWdzSS2QZfM02XSPFlLwKYkVj8rGJjFhQdo10A9ahsLGJM3l/h+M+odVybzCZNJWRUi/4PdlOuf33dp11Y5ybSHn0gsUWbsVQ2pgSXZTLpVV87GIthAH+4mx/k+apzhmgG5L03EL0h6RuJI4PCvvdnoL5Fhzq+HXAbj12Vkr7yLMQTJrkMwzIYnXMUX4GIfiLpSNktA/gwPuQyjdmhBMYxIrhEQvBvjrSKYsCyYU6OQfKVwZaSriaSGZedhMzsHZexWJFwzNWvk03fPlD9q2VnV9DFfFvSM6rVxkmQEL0zpIBhsn3L4OI65cvJXGQRvTSbNS4g96XM/AMQN0msW3FnRKLuJFjw3Lyh/10twWTd2qchOXPC8Oz1iyafz89IWyKeYPzVoxbtLClmmGKT8CNb0Yp5XA2eaThfSjqSiLhKx7ZS5/4HwrQkBRZwyHi3eL/aFByZ6EUaZqVsfn1WVTqimE8i2TzRrDMlcMII0ivN37ks/P7r+p9/KCiTmthtO16L7jctJHCokz8uBH+w2O61UQH/wJPwPHFNAhqRN3JaQ+m52Zlz0+p+UYeMJGAsSj4TF/gqSszPlTwzPy0icsvOwGk6tdZSZKTUn+TTYNVTbNxTpTkqFeh5mktYHkrikJMw0yt67E5HxI9h8VmX+gCxFUTUXjCktVTN7alJhbkpXtkslbDM/K7zAhp/Ugphh11ID79b2JrrDPKNmCe5jfbAkkXXSKZ7AkZG1ol+UvxgrVnfCrJf6Ax+0MHDNAtyXk2Hlpd8gyq81MZZ+QzUegft8zNCPvuUkL27QzTX6TIamvuTRWYBjGJaop7TVU7oe09ihcupybsorI+j5XmM/kbrmnwfhyxVBPwzUCksRTYX//wmW5s2Ka+0xVbIEqv4GZzIM4e6lmKmcO7bJi8oTc9Anw1H8pyWJbtdJ9H+70pe6D1F/CZTZPlsSNkir3GnbVst/iqvtxu+ZPyoEfM0CPzL5l907MSe8GkJ9hCvl6TejD9zD/2mQ56RJZyB2Q7fKDzGQ/40YGHHFeGMkG1HadUmc4bG1I8EJFmIrJxGB8hv+z32RmXgQbfR0X/D3aRCChkxVTFADoLXBMCczt7UxIVYurVL05qbDgWeTXrTAUpXBk5vL543JafsRktpmZ0k+KEpw5uPOaX+IgPymxclw/9D8JdAb1V0GmGsXLy51a5V51Sz2Xzx2emX/P5EVpjXSDnSO4OEuWFD82gXoAfVOEyUqhlgPTcIoD7HC6reFc8qpBzxTJE8qE6r+Ty1IT1dBXCVV2c1PDYealsmSmYpMIyBJrCQ98IX7/Ds97W12Esjyy2l/i2gbsHwlDs/JfnTj3slaw/e9b6l/RJRLLP8AJR1763rMk5ozzH9crIj74E3IG/kmgl0+oI5XVAtF/57ZrGFbDLzHTM1gxgjXCDAkuLjMFW8KF8KgVCiZXlZi4Csf+TjY6QnDJkmwsg79trySpqdwUJarEX0Syy2JsBBtMLl2Dv7dxJs1RGPcb2BKQXKNApe+OXPi98NTJsiQ300LqNbrGb+Ia+0oV2BACgfE0SN3jvRlOuKojMlbe5oy1Y9ywGg5IwT0hF0n8oY7/GfgngG6B+ZX3088Oa9LVzCXPJpvXmXM+IaflVENSxgGOHtjT1Zipl4RlV5Emix5Qwb+RBE8EaG9AFvsjstCqyNxIFrKUhAsnwU6vAen9Ic7rAj3hQlOIOpDYX0OSL4Xa0Box+VVIl60OH0AepHkVqPOFiiKgzrPBpSnVW5HqzhTpFdOUby/2B4cl+rwj4AB8fFxu+vtcUsaOyvzkY+dYxy9oeSVMjOojMvLecWomx//SiD/BiTQDRx3otvSenHPZxUhweR2SuciQ5GfIHqaJnbiwdV9h8gHZGfmZ43JbzS3xB69PTvAOCenqDE3jDyMkNkWTWHWTmQh1ifWwr2vjmqkA8FJ4zmsLppSqMpstcd4YhvtnkhQKaar7XBMGOb6/HpvHl9Dfz4JHvgSR8IYIvOFyYpnMpNa4ZytKkTWEPtrDtNurlRbdvSux6kOyLj4SmhwWwniMjqFxUhiOb3Pfiz/huZd/R9y/f9x2P5GgcWI9yz8G9LE56e2QvZLGAu6pwhucpjN++6jMVWvg/Po/t8t4TA+5r4PxvbeKkjRlr1k001fguiZQ3fhYUcwBAHEdLmn3SZK5xmRyE4TSagPA35uSuIAL9S5Z0s+DFH8ZyTP3D++8/EkUt5TgQb+Dt+4RZNb0ZIL5oFScLRj7Hsp3Ndnkn3DGLoA/oN+4Ba1ehnd/HmPqaSrjpy4pWflkO1/LJTVKizoWJKRMlGV12tDOy5ZYiT2G8jNzY4Mx+KPDMlYMjAP9xALHifQ0RwvoqB2xMsmkpUslmUpFKU4OT/bqEFfXqKrRGBL5qsQCdWSwZvh5S5ImpC6FF/zypKKC6xlTPPCor4YT7WZcZHvI0F9QVdf1KGD5jRtmT/jDvleYSINDzcuY+agiRDUcn4EQ2VSqTps4v+VLwhRhpU74Yb7D+6b1AoWUbGKjgKB3SZLyLUD9lSlpZ8vCSNNN+Qvm9v5PCfunZ2euaEOmBMJyHyCcF6D4vNBcS5kI9uZh5UONBzbrLvdbsurOzu708Y928QvdIm6/n0hQOb6f5WgB/YBZmjmzl7cgYeu7yETLHDs/vZ8wRFBR2b9Mmb+kCulSnauLGBODRmTm3UIg8+nef5dqwfGSIn3KDeHz6K43DK8xBJK9BPtHY6B2O9TndMS5f4YdXihkpRQOuv5wsmVbITLY14iNJ+tCu1dj+lPwuBdIVMGGz2RV+S/nYrAWClxrutyZUPdDyIM/Kzsr/8EJC1o/q5vGbHBZJGhM7QjH3iIyCbgiJ8uCB2HH16VUXdpIcL/tlEIbT6Q5vgFxoo7+qAB90pzWjXU3ayh42O+uref7N/vqax7RrUytvqy3bMrnI0EVnnR5A/LJTUMR8J4zt8JMSFnpWpUbYw2mPQNV+0PEyK+FnZ4rJPU7IRsDYHlvxkOcCfFZguy4HwH0qmHTfF5VWdsGbNdcqjij8FxQN32K0FoJmZ+uSEoy7PU92AjaQuV/BznzbcJq6AG34XoWm8Y6qPa7cc1ixQjnhTR3dqqcdMc+vvcZWVI/EoqojxDeKYpgW4QqnZLdefmdlAcvC/Vq6+8PLoEpodYWprvovISlX0UTXZyoCyn+XMf2DBxJoFve9adyz09NESlvSIpYQtJYYayNKbNTFVN+UjPlVQFX6EzZYJ0R4dK4yTcg70WWFeFGrfgWXKAfik1ehrTuoarmMwbXLpCEkQ2Vf1NpYclQb9XEJXC+vY5U1lsQ5HqBaeIMd4k6KZjAu1GduV2kMjGnfV0uhW+DFP8ItngASTjtcc1UxNQ82BiSkB232GD6RoTYnoAavy4p7Lrd7w48oISlKUiufVKS+XyJq9U4g66gGr/i7xZ4hi3C4AwZdbNVpoSDqjEFG00BimW+UZi6DlrKtUzhq4d2XvlYXMof2yA4GUZ3JIFuzZ8FdJby0rkJeTev39vyvJBH1GK6ejUcbV8CpL+5OXfritQdQW034uML4DBLkhi/CznlAVOWZsHm/gyVaBN8O7XziqsbvRVZdIdEDyBNZipTWWMukB1nSj4VKEUG3CuWo45pD3GJ/eCvknrf3enziicuaNPeFMZDEpdnGEzKRWlbE3jaH8Emchs8/w+oOhsR1sx74MBLQJiN1wwUDkbq661Qx+u7DDHeUBFug/6OoLkLJbCZVgkszAVk1W2XDf5tSJH2qKChQ2x+mWm4CoZnLVsAk+MxVNEVwkv/QrwA5mSA0rH9jEcU6HYobVxuy3eg8k6pVbzv493e5NsMWd3rK5XeC/l4BhxfJkDawTTNqqgufylQUPqpLzV5HZxkpwF0ryqKsQIpqYkAbisA/l3Y4VeRWg2J7eOy+zXGeX8inYC3vd6wzstmTMxJuwcqeXU1FHpe9/jOkpTAbsVUXZQPD5t6iG4GHtDUZK9sGOcjCSYVCTZ+5NBCqpvNgGW/KSlFiNOHYErUMzlbJKvymfDuD4aJcKYMthrSEibMT/8vl8wExUQtO2wJt8Kn4DnaQOWvpwSVGWel5m1Y50+foQQDwwf3WLMt7o0/tkFwMozuSAK9nBLqpXltL3Ex/T6koj4Scnk5qs06EfUTQmXgfZCzTFMKQvrVTwq5u97Q/aPdL+e0vhTprONRlloP6vYagxkvqEztC2GbC0mcwk12AdTtTlqdULPg9sQWbhHcMiRr1c8obT0fdnRDpLoukTVxkSL4a/DU78KGsXl41opeY3LT0jyoXlMCKRsH9V60Z2xuWq8RmStnwZn2EK55FY7NQy7tXEjq1kFdm+txG4O5JHdCLn0NAH9CtZI6T/TuPStAmwlMgG5WHr1kFnBVW6jovAUTfIHC1QLuNkfB9DBHZC4fQdJ8Zi/SBuIZdBFAOdfckajnj/MExNi5jiTQLd6152ZdUvOu3qu3W/nqYfacosjIUmPwePMEvOX6cLZdgLTWJGSd3aPp0jKumdMQCjOLWfEVtQuqBQLV9AeEwqoJ03RByi+Eo+t8RTZ2CFWbl1iq+Yu08JmQ8n0URQoI5L6aQkmUFX4WQmdTmam+hhDbzwBvEcJjr+A+XU1ufqOqshfhNQ3OvO+5krS41t6tu3a6Ui+SXLwzSCm+4oqJ6jkWxjgHcInfPypzZT7VokOyPw0D4UnFdL3O5fCHsMlPFzL7CddaiwSenXDQ/YBn7s0U5UtyzJHZwvwu857ea4qOoFSnd0j//gxtdSxQ/GWg9OrVS5k1axaNxwlk4uD7y2y7kWvTdWI9rz32yj6DjOsxjLWcn/BEle5HEugM4BgLu/kaJLUUoXb8VeSqX2Zo6niPn+8gmxiT2hcqtRdquF8EimqJhKrjAJTNKD3Jh9gfK2T15uEZy5ZF7N321UuLLt+VkPIdpPwm2O4/oY58uWlw1JzLP4JpBnF082OZs3acKUWKoo6TzFAG1P0ixNS/ZcyorzB5KK4fgC9gKcXgUSTTncn8W6SwNsNxpwMujRSZ3cgRh8Pfjwu3N43YZCjEB4KaBvD036qY+lveQLhdqdd9J0KAt+EfLboFOOX5hBBbH/LwbGxiLmTaqfimJ8aaD/fiJEqyiUFPHXNdVbCYYy3KisDzh8+jwMdGjBjhqlatGn/44Yed9NfWemjWrJm6Zs0a+pyeTcYx8tq1ay2yTPpp0qSJ6TyPro2Pldq1a7OxY8dW2CwD56i4TqrX68V0yqX40R0gY7gOWHoPAJ31GV17w4YNAmPSHRMWE8x4Lvf27dsFrhOOMbkynk1p0KABgZuez94sKrsxHLf7wN8O9P115S3vh4MK9i83KEsNKahPqy51mtCNDGCjFKpve2wC7THVHzNVmTG00/LpyIrLgSPtBconnzS3RUeUioLsUd4QNpXXBWcF/+62dCPVqwOwgzDjm1AjPh0e90uZUH+SmAFmV/VnrISmSFddrOnhVkhv3VI9VDRzV2KVbG9JeHrQpw2Gvb8bEtuPOvUU+A2aQKMOwXZvCpMgHTb6d8lySitXSaK+07fjEkkK10bY7C6A/itvaWj0QGgmqFefaSp8cklx+PNkn/d5rJWWQEOCycU4SHLk5ktrERUI4KEnAOx7NC3cS9e1N8Lc6EWcdJWR7L1798qFhvLVO+/MGo2FqdEC79u378PI2OuPzaI5FilpCFKfPn3+gw3val03+7z33ntr6bNu3brV1DR1BY57Dse9Qp9df/311cLhUD4CGg+88847M+mzfv16PY4wYZdatWpf4gRn3769FoDs44eZM99FlAI7cd++Q3Df+xGh+JUAh39Vcd47uPaj9D2AWBegnQ8SnxCOwVxKVbA/IINRewz32hXZYDh+d4P5cj9OKcFxPhxXDeGVAdOnT8+PXKcjtL0xnJsdce3fI/duRzSC8N/sxdghE0w3TL6vwEUwAc+7yp5L+x4Y600Yx2sgDXsac3ev/XkEnTLmdTb+boh/RTQG/N6DZ5mE+82ozHs5blEeebi/dfy21Bo/v9XrWjg8xi/L27yydFYIzjCEoW4AYFdSSwVEqtoJJfSoHvD9XlUoyj4tNAKr6OLsrLwuzqIRUDbfCRX5ZgBqHgpZVmMhLPO4lAbwtF9poH5UlY3PACpdGEotxN2zIK0bw7HmgvQdBSneXkhKdVk25oCEpq3M+LV42N9hd8+Dvb9WU9gWLOqLkXlXB+Pa6E/0z0kq0eqFBWuPddULY/RBUxiU3XnFp8Qg27v32vCknNY94by7lQt9lM9f5VdPomzsM0pu5QpvpHD2JlJsOyAItwf0VB8i+SdYsmfPrwnVkqYphjF+SNdViysj1QG2nzDOFdOnzxqIxeoi6QRQv4pFP8jt9lSfOnXqbnppvXv3nAEA9EYU4pOZM2ddjo9E//79TzUM/Td8/ghA9HAERJQivA1+j2HvvPPuBPoM1+uKw+fguCtw3Ef02YAB3S7ApvQV5mQQ7vlaBGyPATyjVVU7ze/3hwHqRJfLtY9ATN937969PjaWjTjmDmwOz2NMY3BNYga6C9cgQk9Lip51VkOQdbDHcK/xt9xyS0JhYeHZ+O7X/ZtWz144FDyAogE+o02lfIyoMWirKO7v8ZzXYdN5EF+p4bB+4Zw5c4gbgCS+JZkB5OXYDdJxHGUoNo1I9XJpje8xB9IH69dvuOWss85qg2s9TMdjvEMxrknOa/2toDgGLnbEJPqEea0f5MwoSgwYM0p87vaUPmoqsgt2dBdZ5vlgUJ7m9YTPNQ15BnLUP0PFyfJgYel/77z+m1KaFyePusUMu0PLhIp+MST8FXivbhSm7GQSriebKWCA+QXOsq8AwE+JzHHc/JZd8fbvwgt8H+r5JciEW4ydZdTwjPymExZefg7Tjc5c5qhLl5rBS4b7iX1geXVhHPWgfWxGifsHYcFzKffeAkoZr7yt5onJOS3SETlA6SprCf/AZ9kZK66bNDf9al01r1eRmYeQ3QyquguZ+i9ESalIrmmBxEC7Oy5fQ+A4pJrYt28fLGrp0xkzZtxkAx3gnwzz4hYAoRoW8J7Iwp6LhYuogFwLl30Gi/U/DuA9AOA9Tsf169cPlNZ8O4A+BECfTGO48cYb3X5/KTIExUwch43U2jim4Kt+muaqMW3aNOLjE6RJ4Nd9jRqdmxBR1w+wgzG+ethENuHa/8K1/4v/eyGZwePHn8N1yTwj9dsHab4XEvwpjPEBJ6Bsqdu7d+8eOOZdrzfhjClTpmyMAD0T985xufTz33xzNkw2S4NoiPutx7yOgdS+1Z4fnH8Njp2OeRuJ+48zTf2KmTPfX+aU6gD6FqyJuZjXYbamhA1vHjapdmvXfl8dZgWp+4d8P8cAbg97CH870O0RULeU8091PUP/h0q9DXZrIziuSqlgRBXKnbDVH1cMvSskxLahnfOed4DpAE9stAQkybrTV6uOkIxkIyQZVSVtJ3nq7fvapgPl0hO5hCI8Y7kc+sQVFj2piYPzes/knZPkK0mupwotGV52A8l1O/ICa353kEhYOfox2j5Ze9GCBQ3dG0XNJYoqbuYG+w8IK2ciRu+lElpoBN9Yzy7MVuC6u62y0pzOAajX4denTokOEL6CRfovJ9BxHDWu2I5jZ5F0JkAwlrQtFAruwrEPAlSPxQL6fnD0Qp4C6wkA1iAJDSDsxHlTAYQ7sBF4ALggjn0QwHoEYJiE3/RuvDAVJkVUZwKeBXSM63ZsQC+QSYBMw/vx/9b4fx7Z5bRB2BoJ7rcOG/2jb7/97vTIJmDZ5TbQnRIdn2Vh7udpmn7hW2/N/tqx6X0M1f9UaDFn2ZsGmTv4OwWftcZG+SutM2w0o+z7l81rn9/xPnPwfENIq3jllVf8uOZtGP/zpCHMnj37a+cmdNhoOoZPOFJAt3bF56Y29SVW812OhV9TCitrA96EX73hUqiLUhosrmchZVFOyu4jdb0ioEfmjmHjgLCUJGq1FGM+LbYaZ5NFurcvNRGlr3ITaAvPgVn2WfsejmNjem4j4IYGWFaIEx0as1s+EeUVvPvtuKa9C9V8GSXyIGmmT2LQl1+shjqDXFrVTD0PoT+U01ZeUmDR/oDpW0GSlpxLZEPHUt0BdKKi5tgQOuP7PIAxGUCFA1D8CMA8ZNvR0RLdBgx+d8Qi/xDHdocd/LWqKr8YBr8EIP7ccYwN9JdxLHg6ZNjX5nhc29J2sCGcHgwGoEKb6wC+jQByBjaOG7FxvOF0AHbp0iXJ7Xb3gO/hBmgm7TAd/9M07fq33nqL8gygTZRJ9FhAx2cX4X5f2VKYTBbc4/zp02egzkGSMjIyUn2+BDTRFC/BN/AiVP1HMZabdN2oB/DutNcLAR3jzMV8DbY3MmgswzBv0ABEE9zj+zjQD3+3KpeGTgcdLQQ4vWpgQVYLc70dmiT0U2SzoIIMMnsjKu9zHqGfKvcUO+15e4h2yunLOemoPzef+KQ0//QKqJ6s61MLKGesO8Y1neqc9TeZE8YO73uGGRisSO7XoZmci12jGI64nX5XQo87r/qQFph1bGXscuf0AujkWPse0glYKbfRYUOKwViQVRzOOKK15pBQGQDSKR6PG22nxMcAQU9ItEexUTxC140GulPK4V6IYMDEEXwbfBXdcK00GnfE8247AUf/8ssGb8TrHVN1x7hGYFzjIlJzEZkdDtDY51j2NMbTG+ODA4yNxXEIW+4HulN1tyU6Np+Lsfl8ab2rXpKiKH224/yJeD6y12HLl9n3WFuF+C+sJhPaGasateFwGhvOm4/zbrGBjg3yZQC9L+a65uEv8ePnjCMl0ctnwAb5mJxmsH8TQKUsBRHsPh3e7j2wudGFxfWcLAXfPjchv20FBSAM8egqVUVCEy5rN+IltoLv92Ue4p/V0et9Twks0dNdrr7PbdWdKdAYMvOaV+KVMGwM1yHF9t8YXx0AF8Ja+kpioeHZmas32GAt37RyW44AQFKIj85QXP1BZbUJ2snFaNz4EdJ4S4lvLuLAIw2kUokh++3VnhNx7SFY4OfZ3nRS5yFNNwEYV+8/rtdCHKfjsy70fJBOLXGrj7CzePD5/VDdn6wI6LBHKQSFxd/3ASx+ItAowTMOxmez6foIZ8kEbEjPhwDI0UJ875s1a204cm87Hi4GDhwIJ13pZkzXSNjoY6+9tuf1nMtv4JxrMK65tlS3Nw77PWCDIYchDplxR0VABwgtG92W6GXH9YSTkGXBDdvYdgjiuK/gkf8cknoQAFyFc67DfFmJd6jaUr/sXOue80l1j9yzM66PTU7qjeee59iYKrFcjq9DjhrQx89Lz4YqWxVxbvC1wU0nyZux/NNkiU9BksuVmmoustsd2U0WLbYZQ9wLv2oNas0EZ5mb8s3LHGgI56BNEtD4dRUlpf+Azgv3kSQiUNlgRNVcT+TePQDT4IJYr8U+Dt1gTner+mTY9FdCDZmDqyxE7DsJoZdhCJFVMdVQ6+FXr17rdBBOyEl7VubqFK7yR6Cu51L6KzztDeHke5tx1h0kFoMPV5LbC61Hjx5N4MlehU2NAEXNIWvgH9FVX4EF+a0tkbFwP4QzziDVfb/d3fM5LOY7iA8fx6JIx3JgWV53fD6cvN6R8y1Szkg4Dk5DGV2pzDMi2sIBEh0Sj8D+BUlLqNeJGNc3GEsv2ihs5x/udyv+P4beATalb6n7DQCVTven54GDjLSPjRjvTqjVjfC7WFFcV9pOP1vKx/K6k12P972V7HJcowD3pqjAj5FnS8Oz5eO8K/HZ4v12fN8nMe57ocanwym3gtT+s85qsBbXqI3zvsD9NfxdT1XFnRF/Qbn3/viCcOVGe8SBXjhIoXYAACAASURBVM7qCr50hMS+kxWpPvTuryEtzwZ3624VSSq6UBZgAZ02ImP5JGfK6Nj57ZrLQl9NOe9Um/7K7JYXhl1KRxSzTCeeuQk5rRaRpxyNF851Pq4T6IYqRg/PzLvwYECnDQUEFiNBCv/CkKzl79oAfSavS5KvcM93WAFrsVl0tj9/emazFJ834XZsDKuQ/z4QlXkfgS2nOtJoT3Xp0kTdJU9KYUlXOjefyr0O6yhrs4KUOhtOK0QYGDzqAvF37T1IMDsOT8eRR7wDpBdJ5iX2JoGFXhd/98G/+TYYSE0Nh0t66Dpbhc9+tu9hj4lUXzjQivGds8ONtfAJpC4Xu9S6oQA9B+fkK/kdx1rUX+TUKi4u7g4wrnr77bfJF0HAvggbx3k+n29WxKFHG1UX6NynQ6umdlnrkTQzJxImtO7TtWvX0xC2a+3xeOa++eabVuSFnkXTRDvMO8hBNDMcDv8ADQf0YGWJPHQeeeHxm8Y3G2Mi7c76fMCAAXVCoVAb/P1ZJFwnY06vwiZVC+OAr0Hsxhg+wfj2RsXbD+NVHT+HHnGgl6vRiKvj5S9CmelZuql+gcqx7iBonAq39O2GpjynmfwqeN9H08YQcaqZCNG1hUT+H/jd3iWap8i0WkAgtXiXN/UTAF2AwAKx0P0pkYcAunU+9XRTVH99JlP/hqDsoiI6byhgcKWKEmIC6Tee6iV7v9jpqfoMwm23+vcUJ9qhvxffb3OuR9O7IooQRhVeijCs1lCSIisN4G94XufSzIArsZPTTj/MJVFRiKcyoZ/KHOMczuEef5iPUuHh0f6Xyl7XztA7VMpvZZ/rhJbk9qQecaDbEh290ybhzayCVEfauVkENteO4HSbjPDTy3pYztY0c7RNsGiHtKAeT0SByWlQOb9iXH+DvNcU0iIyCSqU0RQOainzVJSKjqHwlQ3wgwHdlsoEVs1tfglVHeWxsCQsUWCCIBalNGjGiNRWRJFkxGzNp1F50yY7M/+0yKSJsfNa9sAGdSrly0MLAMjlBAO59mCdaSiYZywIKd8tTanWnkpkcU5lF1z0QrdST+0P8fcB/PeRz2MteoZjlejjnR7w6BvRd/QZqeIx0GanwB7gZ3AeG+Pa0em6ViorUmet9RbxD0Tnwh8sBdYaFu4ZK8c91nl0uP15+X3s57SfEdeLHkNlN5vj7rgjDnRnqyWkrmpcNb/QDBVFLLwBCCaQKSY/D4fcUJOHHo5IbQsYpDYn7d3zPnLRUeOt7DY1ecuITssQGy3LUEPF2Y1Ica0Dtb66pPCS4Z1XPhTtMCMbvQLV3boHJblAEX2dyCUjOev4E3+BNBKS/UbUtZZivGvhlhtC7Zrse49f0KaPyfXa0AARQDB11KbpiMRxJN3U5YqyQJGMEdkZeTf8BZAfdwspPuBjewaOONDtxW7xuKtsKNWOo6HC+RCePwqVuwGPm7iswGmkD6QGCTaYqJGiVY7KlS9BMbUb0rJVdpcVlCstWZxzvq0TJKZ8gMSZqnCCCW6EZ0dyye1MNn4IZ5wF9v/OvKqqkVR8DvjgH0TqLPKvxYumLFymrl0I7F6HFNoJI7KWwxm1P0yGcteWaMyeTo4lJMmcgwy95Si9Re4Oq27oKMphcv14I8Zje+GfbKM7GkC35pRU+LUlrSaiBn0ClPdW1IZ44oL025ESW4XLrrmKMDogDPZMOdBRPIJuatTIoYbXUJeHVf0hpmrPDL1q6XckiaFkd5EV803OQQ4pi9/QKtk3NCtvNmkQlprXW7KAThJ9WEYe8tktG/4ANdrp+Ju4IO0BLpTWEsCO4+rj39eaxB8anLUKiSjU2W3/+WM/7HgK04PDuQi/h5yYB7kIItSmne3iEO1MuRQb04oRWXlL/4TX/Wiuvz9rIzvHSNdwzmmlwoiH+ZDOexyJ6x/mcA44/M+aZX/lnn/q3KMCdNtOH5vbeixaHf1YmhicTnnfYJ6ZrIVCDwuPq50uKR50O3mdnoLy0U0jRJJ8FexmNGuQt8G73Rg28c/7AqGuiV6vlTyB7zaDbqoqJKofoPJ84s9rRgDfH+tO66UIZbQjvGYl8VCvtOwaEqO4PcbwNO5zsczFatjdjYVLHVlcVLovUkPuzHMvX2SUdedNTX7mk0DeqLYJrV9Deu2TpUzdmZjgTw2HXVPVOoGrBjdf4/9Tb+TAk+xFfijH0+Hc6i8tzkhojsZT0Zj+0vXpQQ5xj8OtIf87NrTo+f3Lz3g4L+zvOPZIA91imeklNVHIrh6bkzYKWZSXwEs+oKxjqnQN2bJwbt2PfPG12Z1XzrFj1RNzWz6ClXQXHlJF6IayrH+Ehj6SeNpBET0QYvsJhEjq0CQAvTvBHZeNPurv0fmzZvVyFyT+doUklEdBOnE2U+QXtRLfC2CVocypA6TCuPmtVuMKCbheLnVqpc2GrkH887b3P9ZEj81Nf+VMefuITaJGRzgY22RnrbxrXE6bzggZDkI4r7utWfxN7DJ/98IiR5UnNTWVUb53JRfSAY4/AuOPP/5YDSWj1RByK0XIajecW3Stv7IpRW9sMuLrVXGPmlQx98MPP+xw1KQfjrf875w/CzOUAIT6+8SEhIRSPHes2vdKTuvROexIAr18J7VV2JdzL7sCXVBHUYJLES+ej3bm/x6RsfRzxMOnh03jSdjYVAhS/lLIIZdSuKO2keALN5GX/O7MnCMVvzAx5TR/yMUTzOKQ7kkYAa63agiQgkdC9sBRVwqAL1eEDmVAqo/69zOwWQSp0AU4rgoVfRFtDK8uuvSMYEjpgVSQixUwXWCVwpHOc+Hc+78otdR6I7a2QB1duKnOptr5CfNb5hrCfAm2+amw9ZsjejA8ivm1sgvNOg6FIU9hzqiJJJirGVJZZy6wFJgoEJEXGSHLN2BWXIzjRyNB5f2KYsL25/h9LZyIoxFPBl+etB1lr+mRuPXBxmh9R3n3u3dv62MY7BrctwU+QzssBBmRlkY14+SzQJLR/2HhU3lquTe8X7+eI2BiDcF+jcJi5WnE26fFGKd1D0p4Qey8l2FIGbjEZbhP/cg9KMNwM7L4iCx0eiSTLXrMduy/haqqL2EpaLjkaqS8Do1+l475GIr5GIGp/U3TPN0rMRcUj5+GR06jBB4k3NyAhJtYz2Mj2BoTZRgiJbcP5ml3QoJy3ZQp0zfGWl9HCvZHCujWC/jPx82qe/zuVliIAUjixXDInWVo0izUbP8K1pdXuRRcp7qMINN9i/Ww2grEEuBzL/uJwZz6h9x5G0xouTQaYboLavjrXr/VvTk5MVRFL/XuSjSNJNntCmVkZ6wcP3FRu/OSuHfzNoV73CJ0jmrwKaV79jWl2PiknBagntLGgOkVfO18OgpL/4UX+djQjPwp0eOwC1rQ3OE5arkc9PpfSQq4Uwwh3wkX/NmMyznkiLOSfZh5psrD6wdnfUpZZZUBu3UMMt7mAjxWWitiAJsAnlZY2ETGcMA1KNvrzDMbgD2HnQMQjULW28vOPPaoRWNf+0Mc3xHgoXxwJL+wLGwQuQdJGolsPv2q45T/AmSoY7c8k0R+8TulmWLxVsffiZS1iHE8TqWoNA46jirXsMitbD36PzLY7sWzPB01TuseRJCBAplXcZ1u9j2weaBYRSaSiLq4J5JtKC5CP/KdVJbrnJP9qcG9QR8ugQwDLANI4Afg7wPYn3I+4/7swp5P41p349i92CxPtzMDaTzO+avo2ng/y5GZSIk5Ff3YQH8T9xmA+4Rwn4txn6NaQHMkgF4Ocm+p5yWYxAkAQDfo3mNCBv8/F8JPTHJdbSihugqX70cLpJsNWXmvAdt5CcXHoxazDe5YXGN2f3WDPPQglmhKXVNIe3htXrsGIS3cwDSVLGwA3cFOcbshGYXfbg4voeo3AjYaQrwCFftySpzxqPoASHQ3mjZyiP8dkPqoHtNSY9E/lQM9p9W94ENKwjnfwTzo/klgRZ+23pYfop79f9BO5muK+jVsik3gnvvUkNiCkVl5UytB+xxZFL3ep8VuVcOBaitCLNEOc3OAVKfFum7dOvgrxHk2qUQFQLfOo1x4SMQ8/E0EEpQdRsBByHIWgTfWRmR9hky3BhpYewCxBjh+G+aYClYoG49TbBxxcUhOibLYmiP7Lh+LeDNdLxLPN6ChPAvN5M4y8JYRVESPkzathg0bfowjwPZrEUdk4/CVcKtCLe6lQEIjBViMKktrFeAxAe9ghDDCIZ2Jq45KXq8C0D+gzYyek54XlWwtkFVHGqM1F/b9SXvC2O7BsWADcp2BlNzyVOoo5FpzgfTeHMxDJu6PTj0mmZX4J1+OTWdp9PuJnG8DfQqOQ+UevVO5GTZXKkU+HPPjIHvJob/624FengmX2/I1tCz+hthdoa7/G3xuL0IdvmPwK82UxrXVc12ymgda5g1IlgHRgYEXLK0GR8MEhNAWklpeo8baQ9p6BQVNQA+0NjxhXqtOsPf7k+1PwNXcoe6CS0mKxFBsIlN+NPji2VpNKDmDui792TIhJGXE8MwVXQ8CPmsjcU7hhAKolvA3EDUVstCHC1N+Gx7/H4CYaSDAeJRi+VaNulTrImTdoLsrEj6F1lZT9P/ASXcDUWFVACj7NhFA9oKvgnUliURflEklqRtU+DlOgNDfP/ywFjX2rMnBgO4olrFq2nHdd7FmSyMLD6CRL4q18KKLbHAeOspK7QAmAPDQi9QhNcslui2JHc8RqWjr9TwABw4+FkTOfRruQTn+TiDYKa93IrcdHXUsreJbbFKU3mytFQfgr8YxC0n603dl81fOwmOdGkuiA+j1KwB6+YYHNd8iwMAlHoMqfj+u68OW+ShIMB462CYLdf8NUlrKNqnY831ouP75I/52oNNQSOo1PcX9KaWBeo197YiNFUBESyMOZ5hyEdQ3yF3pciSalNT0F15alOKrq4e0RljRDwpFfon42Ssh/SwWGgp7lSW+iCFCco/SWFBFkeIVEM3ERgMGGZTSCGkr7PYVqi6+qBoqXLLDV/UmfNgRjsAehwDeH2YWGX4zsCB/hOmRc2uXT1ZPzGn5L6wk4mabZgFBUrYoqv4LurmMQMENRxJQC/DMTcCzfpGdtfy/h3iuAyQ61MLPcV1IdNYEi3UrFbU4AVlJoNu2byJqwb/DtRA6NEE/ZYKcQiWpjGmXb4NEejGWOk255JjjVVT2iedDieesTGdRTGSCrHVE2W/ObLNKAN3K9ou6x2zco3uMe5R722HaoGqPXU33pO66to1M/yeJjutZQMcxOvbazyHUm5dpL+ZjkdJWK9svYlaUq+4VAd3eQIijD8OF1ijyGjducvn336/9FPdohhkkNiBUDsasUrTe6YkGdGtRWVlthbs+QT7poOJEfXNCcUIT5IT3gt0blDXXFD2oo2BD3A9bOB/c5yPtarUJC9KugW/nIdi27yMzLcHytR/kB243rFGpFNlp6eBe3xkW2lgXGivgPudzBUUzXGoOhbSAbEcQQH7AVP07t8w3BA33VbAJhmDRz0N6q0HVdILjrwp+6Hswy+oSF6fgfmciLt+pPIS3sE0XkE6Mhrr/rV9LvNdjBLpjB7oYYcTV1QJFbxQpNWoaHmOEwXnBiC4r/3OI9ky2REf0gKEjjQkpYMJmVUndJnt9aaNGTTra6a2VAXq0lMNc/AZaqAZQt32QTj9j0cL2Fh8AXJ2cm160akv3t0tRD+IHOGAGDwV0OpjAZqvPkU3HWWHnZKilYyNsNWX153Q8zRHAeyMND89qUTfbQC/7nph4BTrylvk88P+roRktsgk94D84JNAjmxj8D9I3EX8IUWLdh/uMwobyUmTcNvdetDp+QgLdetEk0S841bscmW2oCDM7SKrrfWopTFVfKYmukXCRwNnCkFjNkpFYcq+dvw76p7sgecEpZ7wKaqYqWNkHV9+xK0CCFqqyuBGOtO9kQ1pouNQSxQxVgVqdCXv5XKC3GH6CEPbapUKVN6LRgl6WNiuNRhuoWfDIF+Ptl+eUVwR22ONIZ0eFmmR2Kk2p3iqSxy69nHPpBarsug073HYw2aSHDT6UogcwPxKh4g9SuPE5dpJrMNLvyZNfGYkOO9ACOoBNbChZsK0tgkYam10OSgAm+/hQqrtDGlnkkg5gUH12LhYuKLFFMaiULoqQLdq2ur1AwZwqsAGj0xxUamKfIVDRUA62CUdAbAHT6YyLUt2teDzGYfskQNYjp02bNgMhz5j3sNV3UGZJn9MGTkw1kKYdaZOKaBTRQAfZqPgax/9A/g4c9jGO74BjNQqLVQLo1j379+9zGYofwKRLIQbRiSr94Ltois3yM/IX4LpEwXVDDKfmiQn08vATkmGgNpdSWivxsgNcHQC8XbBtZyUE2Qd+H/9ID6l9qhTJv5bUNNBMUbSHhL4MIbfuIzKWoZ65PButwvVUXgI7rxVSaOWQyXg/qOu/Qm1/EEk03WWT3wyArkeuej38HiAxvSFU6FtheC9H3P3MgJZ4fWUrzOzxgJKawm5pGN4Mu4Z+XG6ruXDK/U/W1DmmLu6CInIJNpBfDFN/RvekbPeFS3L9iaHOlSCHPECiA+hzAfRrKOSEhUqLDPzzAgyzUgeyYelzqONfHMRGt8NNVA/+RcQrfjOkET2DtJ8kwpKM4yEZh0cvVKKoijjI/FBtz4ENCy94pSII5RI4FtBtWigaBzY20FOzlmSfB4Oh86I2HOf7L48AcG78iuMTI2ozseL8wUaPbIx9MVcz8FwO277sWen7QwHdng+McSzGOJz8AlWqpF6G/IMgsdsi6kFAvxCfF8Dhd16Eusrp2DwxgW4vAkuieVPeBLXyD/7Uqk+esfUXSzXenlz9IlXXb0MJ2zwjrM72uENngHgCXOL8ackdnDXiyi+3kkZQmLrmkBKjc2k7beDApUEigQCnetgwWQq8Ln0hC5ZBnV8E6ueLsXk0RXx8FjYBdGaRrwB1dHUE2l9EYsutwcTQVQAfEUtaZBWphc3kfmevqVCFJ2ccHXN+PVd7NHm8Dx71bdlZK/pSKE0xwyORYbd2nz8wKbWBpJ9dvCb8TWnapbjpQ+jnNoYaL1Zi8zoA6FjEcyAlrFATpEdzkFGQgwmhLMsmbBVZaGBXYY1jOeMcanuE900QOSLRIFsssvR9ZKNoiuv+nJDgO5/qx51AtkFI/gdIdKJ0IpqrvyzRo4D+KUDUgpyPLpd86VtvzaBwZKx72P6GFGx8YIthSZiLZZiLthUBnRSGGTPeBXmmRR/9Fl41uPFRWa+KG2HbT7UjAvhobwwb3emEo3lOgkZibZS26u/cQGyevqjN8oQFOs2pNUFUMBL0loAJ1nKMEWkCJWkUhoXykEvhg6l5Apc8zxKVFDjjiI2E/KR2XrlzJ4/5d7mdjIw7JrELUEv2KVT0awE4JFeAjUY2iUd9D5TM80xZaQO9dwOZAzDt30OQd+i5iXmt27WTzMnz0q9M1JLyiSjCoVqXe92diTq2FkFOOJBeNndrxtO6roJzXr0W178W5kBHbCLbsZmA4hg1r7L6PFXdVfK5Ykp02zaFCg+POTrG4sdW4csophgYW8o42x32sw2KqpDmxIleCwv1J4zpfZwOldf6IS96FmkEkWtazK0RkFkhTWrogO/JfiennbXIDxJzP+A9HcxGjwDd6gZTxmbLOjjvUYEfwHom4sdLSPD+RB5vMgEB9N405lg2OuaJmHAQZZBkkGR49u0rXIl7NcVc7OB8Rl1V7fUIsdbGAvp+P0XPbPh4xtNmh9uTb4ByGqBNMWr+cQreybUUZsNYvsZYLqbX45iIExro1jujvHLyilO4bFNK3SrNXR/uWSM1q+IJeFApJiEbSVogmDubSaE5NUpPaRmL/42uY4e53vkJDU8dP1ekBplVsopkGB4OzwLTTGMUp4zmXBkEvtIvEd+GnS9/D/u9KWL5PqjXSs3SouY7vKn3weHXZFhmfq8J89PAAiqPw3eIqx+a/qk8SWdB6/vgnKsGNORAVf8YJsFaRTX/RXRYzy26sqahb9PvzfyWUm7LowMxd6sDP6xIopfHpG37HYsuQKEueJTH4Q6XRAPdBqNN0USmJc6J6Ysg+zuyUJ/FQr2bzqVhkWML95sAYFBmGTkD34Qpcf3f5YyzeeuIT55CfWVTwSYTp9vBQlXQblpg88qjMduUWXS8fT2nM84Gui2BMR/9oD2+TXciCQyVBo9vPlqBRI9yjpYl4FT0HsnLj+doCiYg5GGUmzcnPNCtt0YedTvfe2JOq+Hwk98IO70GFLNTIFs36iZP12TtoxqBwssA2hLHBNnzedCMsv22c/pISPAeS0vz27dztzuDKUYPIKw9htAByTAvIqD9zfAueW+WSWJ5WNAXuMIqrJmXfh055oiTDiu5ADmlt5Xs2ruqiq9qKvqo9UOpKmrd8yfagymX6PPTn0FsqBhpkJsVJt7AQtlB/gE43Xb4dxf3p4w7GhsV0FTAQBtrvVQI9Mi8mNdcc82ZLpdG9npNUrfxuRd/143igzMcMXALRDhmF1TvR3B8gKiUwLVBCixRQyEtVRpJUg4fFGHMTSgLz6H2p2GzXkFOKHxPBJJEvfwzSWT0MDMjZBBkBlibsJOQ4lBedxuYUKm7Y7N6r2wzYVtB/HguxbMdIbaytdSrlxpxoD2EZ3oY49mCYy+KkETGdMbZQHduXnaYDPciyipw0InT6dmgutd1xNHpeYixthH8AWtwbAJx22OeqIWUF6q/iVRgGYk8foTw4AwU15eNX74HWs8z0XkCzvCa2200p4YU9hzSeZHEI4uws6KN5K98fkTi6M4B2UBESerj3DTPhGq7A/ng4BAzG0HVdhVJxW2SWMoMd1C96V89ljodPeUZdj6/OxPhr3ogq+DUCRXVoCBbNQKYETj1mVuTpVcHd87/ZSLAh0lvZqrqyy4jvAW2cUuE9U6HxF2qK64iZvDrcM+mpqQOpxx7GmdZA0d2Okpn1yP5pTU2ITDGmttxc9DZsQ1EGCkrcj/qDUdqvV31Rg0i0KL5M0PSqzNJeRhveC7ukwRfwHdQHNLQcXXg0Kwlf0hbPcTLOhjQKd5sZ35ZjQ0sBzAZIpAyNt2yM/5MvGnouUZOOCLWmAFp3Bf3L7d9HUC8FwvUYozFdax2TM7rUDcTLOQs+h6A+AzguiFKajkfK9b1D5YwY51rO/3KwCJeS05OHRkpuDkgCkBZbxjFu+SIi7aJo0OJkeexVPfIdxajDPHcQYVHiiwDH12ZlCbQ47lOsYFue/ChbYzD3EDr278J0hDpOvbva6+99iy0waJUZCIv3ejxeC8iLrrI99aG4QA6aWLkJ/kDd99fAfKhzj2iQLdBPiGn9SBYq4Ml2byHGQo4kdjtQCia+IlwaWHJUE8132MIdL8fq/abCkbwQjLw8iFtWAr+/QpAojpVIMVV2kOefFkVAyMMstKY3LaXYxN4FtlqKbCTxwlorABiMxBX9EJr5ufPVLY94Uy1hRcdjQjkNwS4mqGUFaPfWmsIYqR5gudcFqX4eByi7FdQ62QrzcdaiJI5LqfVq5oL/HBh5Up8eDXO/QgtmaEHoo+bxHeBRbYZVbFV0ja335MFEoSbrA4qWFxW8ohjYdFxtioIW5FyE1gQx3mcqjsdRGEtLFbLCRdZ8N2xuGaTCktdVOkz6pBKEjKiCpPUJgotok0mssVyAsYBA/pcHA6bi/F91QjYdyMr7AW0PUKBieV7gZKgVEMeIEJZ7Adcc6Id/qNxYJGTn4YqEWOlwNrhq0sQvqJ7pJRNBluNTewpNHn4Dp8F8HcinjMTavcT+D+iEGKhx+Pr7nQeOjZCKwW27H5ST8TN33P4FewQXWMK0eEQUGNb2koRJHo9Z2YckWqCypoA3BDfL8G76EBSOCsrq9xha88hNgQrlz0y187NxcrOgwn0OubmxojJRXOxGf8Q7rN+KMVXQ5XePszdXDreXhB/1+8jCXRr16Pa7YTUxK80Xc4ghhmE3OYqMm8CPxWDYdiU2F0nzmv9b0mTtpHUdKq71FGVKyqaFfJmYUm7Bnb1AzX8pySQLY/+at/Ao/7aiKyVY2x1OuJIs3btl+a2aKrK6iRI5fPxFl/27tYeIw+98/r/N7N1Db+Xr4M0z8D9O2J69yEzuhkusB7SuQQg/w8A/DSRVkYBlk2Y32oq9Vyj7q5ww+yRhdIyFFbvcKvG26WuhBsRUpsMzeHVSnrb7fdpzRmAYcWusdipfRAlejjNF9vJVgMaOBxLAr3X9gPI9mZHkmnWRFTyH9GA4fyotsPONUQUzVQVZvHfY8E6kz+stQugXIr7vYn7nY1/VmFJ2X3tIhPbB8BWY8xU2eZMM3VKdItv3mmDOyQx+tzLU2jjsq9LEhfXIqlrORBJi8G7mIey1QHRlWaO66BbDKMWTZQ514/onJ0OxP0hszJK6Mh1S2HF1KWiFofzEyaNSRTWtEHdjZDcs9GOSMfmcg1mhLq10rHg9H/3lsh3FtAdHv8/2Pllz0RVgOJLbLLItKtcH4DD2QSOGND3l3Om3YS0supqOPRm2OUd6Q34noMnPtdliGzQIt+LLLM+ZXYyqz08Y/lzEdBaqZFlbKtGOjVDAEfcS5DNoxIKNC8BFpJ4O7wiD9B3zmwzAiTVkpOnnEgcUf9+67CsvNY0KfZGYDsJx+S2aKZJ2mItpDY1PGE0TRS7cHpzxqWtpsLaAvin1AzUaRJxEpaDrSyaUDqWyCzH57a6GVoA3rFRHa6uYl2Yn6qSeiHGCq5085FhGfkU+jmon8HxwmwQ3w+7GaqyMj/SPy36fDs+3hzAoLZMv2KRDqN+aPbCI/pkt9s1DhtXKqrfZmIBw2kXu9SV7EIsxE5UcILj8TDqa1DN34ohBb3IaMwEtG+AE7AdFXVEikZglZmfw6/1XjgslkSKR8rj2rBzb8D3/aiCGJvIJEdjB6c9aj0TmRuQbAOBbXROlc4grFL9Db7aCFV9mtvN34s0XKTjo4udfdB5lQAAIABJREFUbGndDOcQpz11bXnEEUn4gzccG9wc3Kc9nvsNdFm9zdmNpixjT6bUVnDKm0NoE6joXWKuKMUYsXaZOr78guP/HbG3I+ZYX2waApThZjHmoBx3NCd4DIyL+bAuP8E5Vonv3w32Iwb0cidZbuspmsyRMCOuDZuuPI3pF4Evbh8cYOdADaNc8HuIr113sYeHZayAFDvwIfez06S/grbIN35cmu+1Ckt8qUWSYf4ru2v+W9HZZuWFNSBxBHHzSITuWjmva49t0sKWaYYhL+BS4AKX7B5IvdNJy8AGUgWg7wU1PIMksn298mdCt1Yssc7kpf/v3HYNw4r+f2FTvR0tnEdXkZOvKxLFz+qGjhCiOsvFtZuokOZIvDwCLvqOpcyfP58WYLS6d7iL5Q9aQ5TEcAKLoaS0aiAQSCUnAUC1FwuUbNK/qnKW2/ekmZx66qm1IbkT0LNtHyrbCsgMiIzJXrd/hVrK3lRTwCVv2FzyUc98uHN4OEL2qB57pIBuTZBVSebSFyeFPFeXeoLXcaHlobHIoHBYfVpTwwu1cKj94B5rtk1+r1kdw+NZoKpmv8FXrXSGJhhCcxqF0NBvfQ5Cco2QoNKI+p7xbd59KIDpH6sAxgbmhLlpveBSuzUCdOfEWuMj0omQoaIfuIJmg+JKhYsCGPSX418fU5LHIQ9/hFNld1bmgZN+U3aX5Y/SRYk4gwvzc0nTflJM/TSTK/sMoX+tanIPRVL2ObrFVtaj6nwvB1vMNjDoeMvpE2Oh2h8dChSVumdErY1FJWWHAGN+FxkfjSVWyfEB7wb3ILrqA/Lc6QCnKlwJlFR2M7DBXFGCjvNWh5pDO3wZs6zaMQcVDf9Qc1OJx459yJEFeu4lDTTJ/ZrB9b6y7KqPFNRkRXP9iByrF+EkmzEic+Wscbnp70NSfw3ihrooB19LNnesfHA4v34HR9w8UDYNfWtBp+R9omgvnHsDszt9+kZFEv0gQLdmg85r603fANrpFynfHWmxOkpbBgLkVWKp7PY57XwtlyCt9i1k993AhT4qz7/qq8sTWn2Mqrk7Jc2or4dc3yYpsh5UeTc0qqgLAotbD1HM8qdfYGTxHGoB/pXrV3Ru9No5EmOwN7AjBoCoDehIzNMxcc0jCvTJC1qeia4lr9QMFHXdq6aeckv3vPXIC5+DMqhVSon2BveFl8BRdjacEPMRcvsPvNzPDc9YYXt8rZ329dfbeUpr6DPwny4A1YUjsz6jHtYSSB0/gAxLQ6PGL2RuvuZU4Ssh0fdTQs1v/SRaNlCH11dBEFEXTrh7UBff3WaUtWPg5Vl44KsDmcWVUO3fhzk7k7ItwAR7vaKbq9FsaB40liw1UGV3SNoSFr6qQ48C0I+JhRQfxLE9A0cU6Fa+u6/KPG9p+NqBvVdvn5iTdg9cPbXDZugFjXneQjbZ6ajZdmEQxSWp1S9OLNw1G+r5FAKtLQEtIgde81UmqYuGZi2bZgNu8qK0RlxXHkX+XXXExx8Y2vVTFEaUpc9WBui2JLT6qFdLRChHQt8uuTrcJKtAO00pldH2mfV/aBb5CCWNhsMoDbGou/HZVoT73Aj3Iffd/A1sOU/4d5d0poQZopti3NxE1NaVqa8/tpdKfHTH8wwcKaCXS0xKYglx5V2vqu9B0ckjCf7wHQGvNp3L0lYFFV6wh08BplAmzieGFbdLYfze4Rl5V1YQfz6Uw6hcJSdJXBnVnY6jmDg2iEFo0bJLuOSLqYGjE+g2SCOdXUZRPTqxwEL6a4iLfIHgeWPk8NQzFfNlzZSq6pw1APHkE9A6Vvn8elfa5A5TxbayvOyFFck+i+XosvK7nQvwIMc6D4vVIinaf2DZ3PZJ+DtmSyg7v/xgILBj6nQMrhOTKtqZuRZ1rZgtpnDMAc+O57bCqlHnHowauqLrHs94rnDsRwzo5Z5tYn9RzCtgAtdRJTYbrde6gNhnPVhBLwWdw8MupvVGblIppGKIGjggbJaDd7gYoauX7VAbhcPoCZyNFO3kFfvJYjVZPBTQ7XMn5LZahhXSGrH9h8jBFiV9rXuTU7DAm/oRxn6nUJTfhS4eo/CnpCoPQqNAVpn4kjJeuRkejPj9EzhpE565BmkHh5k0U9HLqsjhdrgLM5bTKfoaFTmmYjn8Dnb/WCEwOr4yYyh/tTEAXNE9/8x1TxjP+sFexBEDOt10fx461XCzZFnlOaBfzETG2nhFsDbnJi1/cm0g7QFkm6LXuXm1y594jUgpTNEN1wo1bHa+pVv+V3/GiVVJ1b18XtDRpbHk5ikfFed/FpWXzlAyqxKhJLz+ryPkKVA4c9N48OEBxAHwxFUdkZHfH9l47ZB51xZ58WsRU+9DzwmyyodKAoGLIo0gKruYrOMopRK/m+k6WrohoIzw1TeIPf9Ee53jZRJpY1OEnhqTnwBZaqjC1dxoLbwWcWxqcBHrntZnlB23a9e2axFtQA24CY42K35LFV7Omu4UmCg34Nrno33zl8jrfh3HUFvicm82pDCyy9iZyDyj5JRoaVp+HOre+4K+uS0IY5Fvz9/Bdf7AgEqtm3GvQiSx/c95j4EDu54WCHivxlgWRmrh7Xj7xXjos3EsCH4Myg5chusWOM+l9s3IOKuNuVvomDdrDjB29M5ThmE8c3AesiMPa/M53M31Hz/+iALdfjrqlUZ/70zYPlHh+quSrFwUZupapAmUKJqoAx6nK6A2u5A3oKGi7OZxC9M6oNb7NbfhuoJi0M4kmsrM2OECPXoR2JuUnXhDefrA0oUI02WOm5PeQtLEONjk74DcolaJmvB8TeRU+d2BBzyl+tMBr3u2qks3+BW9KNILrrIgLydqwCK8B5ld4Ha3ilaovBR10AKFLOrNlGNuZ7858rApnVLDcXUqIip0ZIMheUigVNUshV+CHJuXIoFjK8BAGVkWiKjCC4Uc/8XfG5FIAnpidhGuvQObSe+ZM99f5qBhQlIK+zdSQ0EAcUDLK+s6kRzwmdioqmHTRy28idZYROtVlk9vj4mut2PHdqoLCCKD7wxKWnHk4T+K8T2Ac/rjnLdxjitS2BIp1hGrIok1dI9bKTHInh8kAZFJljV9+oza9jt2ZL3dh/HQ+K2KvcpW5FVm/R2LxxwNoFsL3XJ6pSZOdAWSbg17i18qTt09LKmo+gQ1xB4LuVl7hUvrqFc62GK/pySal3PSr0c+/K2SIh6lDi60Uzsr4Q42mYcLdGcOO51rV9vRBrXb9/t/QARZB9Vut7j9SaeDYOIVVNY8LBn6GUgHm+5WlXuDYdfDqEsfLBssR5eNzoDLJgodHq4Dzllkgsd9AOOq4vP5ZCSmtMGiBGmCFAADS9q8efO20vMjq2sysJmJrLh6VP20ceNG9fTTTzdixKCtdwD8gh/OXI3rUmrtyMgckh0LAgephDK5Innvi5HlNgr17a/TMRHKpAUEeuSXNyktLdXpWKK4wmVHAkhV6PqR69kSsypA9iXOWY+0zisJ+JQ9BtCPx6HXA7gtcQ1ikyUtAtV3EuW0V7Fz9ulzjLcWNhxicKln00TbmwyefRqevTnufU4k3ZfoqNuVlJRWRQKRVR6MjRC1+6wzNiJiAqYfhzSXPsYGQU0hFHx/Po3vWATo3zWmowF0a6yvz7ykdqnHczfoliaZIjysiXfFbd/703+DmfuNNzF8Q0mJuxE1JkQzBhAfmPWHZ+SfRvnqmqq+AW/2YomVPJXtqO8+WPnn4QLd3kSgttsOHTY5p0UrLqkPcNlca9FhzW95GxbS8zo3LvBqRikcjImopLsQVXVTTKZdIrMgillYDUQSdoPHrs6IjOWT/grQUTTyIEgck2wnGMBwHaT8VABkMABikU9EFnImFiocmhX/7CdQ6PUs1PRbcDwVpxDwrGo4G/D0WRlvuVwdGwHRM8nEYkMStiyNlZMUbYW0XCrVBBB7PY7rjcT1COgWUBwSE+Sb5kQcfwaO32h/TioznmMbPrcIFsueo3cWPnujjLFVqo6NgcgbaAO4hUpoLVpK8NFH8sctie4EemQuZqAmpyHG3ZwcmZG0XpLonbEZ1HWODd/fjNThp7FBtsXvbzGn0FQOKHz5u/B1zFznaADd2kUp+013ee8whDLdrYRroeXxOcIQVbmmrGKm8ThU99/wryrKSndKavi+4VevJsoia3zjFqQNlLkyiqS9Kyw/hHi8ba9aFFB0jAOk5R7/Qzjj7AYQtjfZGufEha37CpODFENep4akZyP3kkgj8aQmj1ZkE0w1MtFPoaZe/Izc9omapAyANB8nFLO9oSqbVZ3XoX7qfxbokJQAgHhg/fqfk+1CFCxO5JkzP1TzJ8AhbhFF2qo7pgm0wyZIGCQV5Iq3xCBXtCve5uO0ugADcaHHjGD07dsH5oJJFWx9nZloRI5oGGIltRWC+WAxsEaAPgpAp4ozAno5QQbG9gL+C7BLVQiY9v3KpO+6nTic+PAGRp5jNK77CIDXBcB8H+c0xznfEq0z5uFTPPe5eLbGuE/T/UUkPV/DZnETVbHhO+rB1xDP3hHP/qmt3pPqjs0mI3ojxHU34NylmIebcMwHmLuESLeVSptZxwyCKzmQowF0ayhP5Z6fmiKlPKHIgecRsfYbHu//gSX2oZFZyz8jRhavEWykmeGSINCOhg/oPa6cC582tnLpqxrBOq/vk/Z5/d7STEWW+iFUztGXfGbtQOF0So+1n9VWu21pHwPo0eq/9WLH5DSr51K8t6CFczqy4r5DC7YpVk+4Ba0uA+B7mFx4kZVXCGmdjxLYYhNhQJmH90ZaLUlwzs0yFfVNnQV+8RhaK9BM+2Pl4B/qnTjtxz8C/YoUWa66FwvUqv6ia2GRggjBvBZz1Q1OJbLRqfPKCoCEOOGci9YGOmrYzSZY1FTxZnvE6VLl3nRIyl8g0cn5143GY5NDEGedqirINxBdcX3Upx8AdJLotGGWawAEdIz13zje7QQ6ARVSdDsk9AyboJFYbADWmwFIDzaataQ5UKUYjQWmQrNgsPRFfI92Rt/7Zs1aS+o2VfiB7MOk/myDqMoUz5UNjetK3O9K3G9xZH6cQLcLXrC22HKcNwsaxByYEjhfaotN5gycR76OExLsRwvo1uSB5GGqakgvuIX3txJ36C1Ulj0HbvffiQqa2iQJWRlGLwgvdStIJbeDQx08FRJSY83TKBcG8bUvmI4wlluuJRkCnO0CThYWUhT9c28xX2THq8mWt+Lj8y/rjey1UZTrHl1mCprmppDEnXD/euAMC+Fav5rM+F6VwSyK9k4SMxJx7z1IgNmM7aYE1JPJoLmoCSaa2ih++YaATDn35k7XOaCuGgAVcyvltKOabb7JlHuIyfZwF020jY4mAcm26g4p/28s7BdUlV0akdixbNCYe4nDEWc5oMAclQ6n2ooI2G3b1K6Fn0sNFJOTUxoQ8YND5bZMB/gI6s2dO5fyDJyqO0l0y0bfbyb0HIxyl0lUXk/kjPbn3bp1Q2dUDY49cT2A9WYEkLRxnIHN5Xw0ZMxG6BXrQKAqj51NDSOgObyEdzQqEAjWtf0TVP+NDa4Z1PLGdA2S4gAsdZ8Zg+tYfd4izjhLdXdoAs/hvOEAOUUK0C/O4heE6SCeg6Z0V5Q5c6i9+bj5/qgAfX/JasuhKAHtcYayM2ODqJWH9gzNkTDzOVOV7kI33oUX/lmP7lplqMH6kks7jVorCEUvhe3rN5nqQc0h0UOdAamVazD+UR1/yY973KnppgpmT4mdhX9L4DhbXMe/a4XVqimqqIWKWIywB6wzvBNSb0/F1T+CsJ6qh2Flq+i/Lhk9sfkkIgV2piGznYimJWmCVTFkkQRymwLQA/xUIgq3pLCUlxgX+TA/SnCtt/AcxVCcuyEZthaSZ4ZkZ65oc7ggd4IkorqDy12CymoG0dMMPdOU14kKCuB42vYqkzMOm2JPcBZchjlREFqjmu0ShNc2RK1A2wkF2imJ+o/BUSbfhNBc3t69e/HL3QAtgFePHTs21Lt39zbw7n+C66Hm2z0Evd12NWrU8EKQQqA5owwMzRhiq8YR1f0O3J+cWRLCgR6v17t16tSpu8vCVzKFrUCqoHVGi+a127dvB2GmNBnXORXXITJQyz8AVRqNEeS1+Kxf//79T4UDbi3un2z7IwBqiwFH01izCEMsOSLhr5DaknMyOTlZhEIhsvMn251bbKBHq+64F9hj5dnkjNy/sfZais3tLGwIp5GcOW7QexgDPSpAp/HYEnVsTvrDsHM7YoeGQ0Yi4H4EZekr9D5fOLzTyo8m5rSv69ll7i6qGkhxS6yh4XJVUwxRE4DqgE0BtTBSEOwtCMkJH+x5NGpQ5jAtOKNkn7kl0eduB7HSB4kvrcDE+o7KlI3c5D1lRX0SdvfDlN6CF/8+Ks0+TA65tpX6REfkrV8PWVTD6ugCthr81vE7mZl8tS4pW3FCgRw2fnYXe38TPp5UrIXrqXrJj6a36l2qzJOpRh6axiqk8m6As6C+p1S55qbey+147mEVejik4a2Qhi9isYPJRSrBgl/ucikv2jTIdjYagGb3K9tFgMK/FGwM70MKopPJH1RQS2J37969Pq41DmouNQqkhoIuvJvFEYILu3a6A9TnNygshuuRB7sQNEuPwzZ/h65LvcHJd2ADENfZRbXp+A68ahKxq1iqPbG1ejxu1MTLXfH9jrK+jtI7KSkpDzr7skNdh8rMXo3U3pOmMgP/B7uqRGbCHjyv1WLJbpwQAfHLlBJQFvYzqdINvG7yeDzHh/Y8QqKPh0p/NUwVyktAuK9nf+QDTMTm0Ig0A3vDwu9uWIvTsJG2iuQgHE7izWHA7Z879KgBPfKIlmQB2NupCphcDPQqd4U+kbhrCsCF4jEzAar2euzUG5N095M3dP9oD9JOr0K3pLpYIqBSl84BKC+ESn8KjiHPcQ28aGSisoWgbu5i0zKP/bDjKaoRgM2Grp+mmWIy+TMUvzznZHuZmJPeDRsFUR9j92ClsMEL4GTbBwYc8sKuU1T0V+dsU7VAnQ+IeGJCbstbsPgGoM8aFoFJjSPDXPCXcfeN8CM0xxi2FAWD0w8zQSbmmyfHG76AV18VSUlJfgcoDrAfr7vuOh86HiTYF0HiCJE9BrCIiw+1pCikhWMovrwHobnfHCE5a5FTGGvv3i1nYQ6R0p/4c6y+4cS9VlhYSC2Ny382bNiw10neQF8QoSUooargeTZFiBwPyJgDZVMVPGeANAo6PgJUZ8qtgmOSENbzR+x9UtW9fr/fk5CAZr2grcbnRCx6wA+F8/ABeektHntoC8nQeqhtE9XvO38YnsWLZzHs6x9q/o6374820KOpj62FS40L8QVSRdmvqqRfZUhaJ3jkkKQh74LfjWidilECCjWeubF7p0IlvAAaQSY8ddtkU3lwSNbyd8kr7q3hu0zRwRbDpFQVXRu4EFfBnkaTQDEfkvdnZOPBfOabIa1XDMlatZ42BFn3PwGVvxfiN0QLvQRlqr8grbUYlWx+2WoeypqDJuo8gH+P4tLGSOFQJjaOp0hdDwu1AzVadNj/9nweliSvxKKx897/DrUy1rWiHVDRqavlDKuVGKvzkD/cK2IDx8pLj7704c7lwfLaY137735Hhzk1R/fwow50ejwCBmWd2W2P33i/Q7VSzX+3KWu5wzOWLcMhlne8g7d1N7RXQmqkpEF1+4Vz8I+j/xn88lDfjS85D//PbXob6yq/UjFZO/jr9sKuXg8P3lbY1Z+6AO59SmKxxwjWQovVy3DeRSgvTQZ4z4ODD+E8eWHYkD/W3FDdhdEZ9jlUPNON+1Ff8mpEfIRrfWZo3jEjrlxsJamQAy68LeEeJvM1iPXPJc76/xV6BHWWcYb4/obX6Hw3FS3Kit5fZRYxnWsDPNbx9vfWK4v8i/VY0WM42LUquk5lPN2xjjnUHMXaLCq6V2XG8De81n/mEv8I0CMLzF5A9Nua5Fffa3eqofFesL/XDemaRyye1ufUnVUuDXpNnydQZcfviWG3uyckb3t8Vx/e+UWoGPskYKo/JCb4WSAsJcO2T0JfcjTA44UAaxK0g1qCq9tOV7a9uYnX7lyaGFju9vvqgG//EmSSd4bH/TSo9qvBcDPNvd31pc9XoG6QPMoaaU2JnftOm1GJK3gNPLa/Du28bEn06/qbClf+mVUQv+sJPwP/FNAtcINqqr5PGK6ikn2/J1ZLfhClGWdjy19p9UhjYkF25xUvlRM+fHjRKXLYi+w06XJI23XgWs+tVrwnF9I01PQ09yDE1rcoUPUNLt0I7/2HaKrQAv3YdsBzD2YnMQhhsXWgClxLnOueUl/fQb0X7ZmA2L4uXElunpAI0ojusNM7wWFXjHPHDc1YCZrpsvr2/3zcrLq31IMMPekrCa1TMc7G8O4/Ujuw53v0dq9hVuM7Bjdf4z/hV0v8AY/bGTjaQLckNKm/+jbvszRr6MQQIOBAS27oMdQMKmIZN799fUkEJ4NBtfP4BS2z4OzqgdZKHlPm67gpLTLDWiFRNYU8ZkgPsdqqor8GkM/TZWURM8zecPSt4KZuqoYoBNOsrBoKHFb8HNws1RAsAV7/aWpIBIOaUlcVRiZTtFlghtmkgKFSl8OXI5XkQiTz1ELhyjrvLtcTwZphZMuJxqCxsrjJqakjtoBe2EHmgLRax9jPAGf8lJGZy9EUoPK9447bVRMf+HE3A0cV6OXSOTcN6rnSFjXnaEMryYNfaaZcVCdhOJf5VUiL+RBS9Rw44i5Ajvs2tFuupcjilYSQN2dnSUEwsUoSPN9oziArRA65VgoZ4DcXLQHnBRytr7gRXi8x16mKgJdXEgm6ACWlkNF6R+ch2fiRaYn1PX6+g1JbyfsP3rlbYIl/pwiOFkfsYlz7eW6GvvSAfVQPs7tgPDRBWO8X+PZQEmm+AvsecWbmVUzjCTszzqKNZtp92Rl5PRx273G3GOIDPnFn4B8B+qSc1j0Nmb+GGPgYr6lMLVB2764iaiQg2tYTrKm3A1zog2Y+Dm/5xwnBhM1FrvBlmjCRKIMCBMZvoNp2dLL8oZE372Fy6O30VrsCfde6YGOoRUmzkPo/If69EZuEwlThQuCulMtKFcTML6B8egA2xLBJyNx4Pyx74Bk2zldM0ZeaMIKbfSzi4h1kxtcg1PdT1eKiNQWJKe0Qmx9kUUBLYrpkyC+VVi/4XtET3R6/rzG0+2fhJPSjoQP5DeI/8Rk45mbgHwH62PnpaDMLVdpQfkYnlFZQi5HswfahldFmzVR+5KHCvGFouBgpE30KxJEqvlsPlRwec+lblLZupJkMaQqaJ5jNYEdvQHz7I9BQFQLI7dAKAzwQbI/skl8jWqjx4Hc3hd4C1FXYV9g3iJVvUHS5DZxwrRAqQ5cVtsAbCObuS5Drgh2qCST2JaosiuCoWzckc9k7Y+a1OO+C5FXfrw1dco4UdqMFNDsDKbJ1EEM3cZ+9hpDWwGPfumZwz93O3Ptj7m3HB3TSzsA/AvQJCy+7gemKp1FSx9fW+pfVVXXdZ2isOkAoNB5OkWQ1McyNzcgf9yJOng0JvAIq+CceIXkNpp6DKjZq6ZQEKbqeqe65dq48R465LNQlOhN7sTPUsfq9IY4OmxyONCUPDrkSXZbakrSn6jLyFYR+91ytqaINLIhUxOx3IJ6+WFfd21XJaIYNYa+m8K9Duope7lINmBXLEbbbZgS0zV4tZAQMr55oYrviPFTqM+6tVbrvnjjQT1osHdMP/o8AHWWnN8GrjpRmdRPokDtzmZ1KRJFIWNEQ5kI2k3DXDOz99y5P1WYInAfQNul3rgS7IO7dBdK/FAljz0eaKtqlpsbYnNaPKorxRamSlM9cu011n6qoima1O4ZuTsyuzxA7jK9Q/TpQ05jsLQ3d7SRtpBBe8r49VMHWHxVs+ZLKZ3uKk78k77x1bSbS4AzMh7lRB2ZFosLZr0jgaYjUV47euXdLujHqDHnn/ZEGjsf0S48P7uSbgaMKdNsjPWFB2jVogHyxxxV6PRhSesBj3hFgfwNpsOchE/Y3X4k+m0BILZNAbHAbstBqoE/pVKEmfmAnrpDTCxRTVi261WdtYZsuislvpfAbsthGq5Lih5bwy4hOy+aNy0n///bOprWJKArDk8l0SLCYQNWNlVLBXXAjboRq9oIIrvwBiqjoxl/Qla7ctV26sX7RhbrwYyNCqYhQUehCuhFEkYqm9tOZycz4npuOxBhjQ8LEcN5uO7mT85zzztx7c865N1F6eh3dYZ5jqr6IZJl5tKyS8kTTGlrGSH4vl+849ehoGamkp5HsiqIb+17s5G7kVgM7dKolzBLkeKcRbNAhJ972sHR4PRC5zzynegXdYc9xM06fiPrB4lSFnohA1t5L+Y/zqC2/NpJZuvUpGN5XyblSYGEV1jeK3gCqy+ws0lKtFeSqT+/y9s5sHXRosurkuvqurwloOawRGfHF0o65yYWNsXEriO9fPDn7Uho7uk4w7ofOAeTXH87H7p0m56GZbLyt7DYZMp58Ui5Fvn8GZygeQRLPW2zVTe9ZHZ775n4ejdxopxWtvMt/Gdrc3B08jaPM7QsnZifabTbRD0HC79j/BNIWutFoIqLQDy6benLbWsdOuYO1dLa28Yayz0z48NLxF+icUutcUifClumdv2YND8aO4aeysxhzuWrFnrSD2q67Gh8mpjFGuHYKyfMHzRMARTCoY/ex+nDxxBnCob6vROTbHZ/XkUDaBHoh9N9svHr3UKGQLwza/veogs4sqP6SN7sRswiuVW+4RljyNj2PgtNyGVtweECYN3L4Y/TNh+CxtGxO/o+pfrPDCP5g3+z+cnLMQnZ/objmu8uDrr/4/mtFxk7bcbwfCbRDoGdCbzEFN2vvRKztGNNwbX2RQqcFC2ZGIeM39H03t+R0vQMv8aOpEOiZ0JuI0rzEu2w1ltaYXNem/938+1fVVDfvxbFIoGMC/4vQOzaEA5AACfyVJvm3AAAAjElEQVSdAIXO6CABBQQodAVOpokkQKEzBkhAAQEKXYGTaSIJUOiMARJQQIBCV+BkmkgCFDpjgAQUEKDQFTiZJpIAhc4YIAEFBCh0BU6miSRAoTMGSEABAQpdgZNpIglQ6IwBElBAgEJX4GSaSAIUOmOABBQQoNAVOJkmkgCFzhggAQUEKHQFTqaJJPATAyXXvQDX1aAAAAAASUVORK5CYII="/>
          <p:cNvSpPr>
            <a:spLocks noChangeAspect="1" noChangeArrowheads="1"/>
          </p:cNvSpPr>
          <p:nvPr/>
        </p:nvSpPr>
        <p:spPr bwMode="auto">
          <a:xfrm>
            <a:off x="2056294" y="1696984"/>
            <a:ext cx="1304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CuadroTexto 1"/>
          <p:cNvSpPr txBox="1"/>
          <p:nvPr/>
        </p:nvSpPr>
        <p:spPr>
          <a:xfrm>
            <a:off x="228600" y="266700"/>
            <a:ext cx="647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 smtClean="0">
                <a:solidFill>
                  <a:schemeClr val="accent1">
                    <a:lumMod val="50000"/>
                  </a:schemeClr>
                </a:solidFill>
              </a:rPr>
              <a:t>PROYECTO DECRETO REHABILITACIÓN LABORAL Y OCUPACIONAL</a:t>
            </a:r>
            <a:endParaRPr lang="es-CO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95275" y="1285189"/>
            <a:ext cx="5743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Art.19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Situaciones de abuso del derecho. </a:t>
            </a:r>
            <a:endParaRPr lang="es-CO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5275" y="723835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Art.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17. Terminación del proceso para la rehabilitación </a:t>
            </a:r>
            <a:r>
              <a:rPr lang="es-CO" b="1" dirty="0">
                <a:solidFill>
                  <a:schemeClr val="accent1">
                    <a:lumMod val="50000"/>
                  </a:schemeClr>
                </a:solidFill>
              </a:rPr>
              <a:t>laboral y ocupacional. 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BC8558EE-EE8D-B48A-B937-491F1528C65E}"/>
              </a:ext>
            </a:extLst>
          </p:cNvPr>
          <p:cNvGraphicFramePr/>
          <p:nvPr>
            <p:extLst/>
          </p:nvPr>
        </p:nvGraphicFramePr>
        <p:xfrm>
          <a:off x="1971675" y="1970303"/>
          <a:ext cx="4991099" cy="3002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295274" y="1684565"/>
            <a:ext cx="5743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Art. 20 a 23 Disposiciones finales. </a:t>
            </a:r>
            <a:endParaRPr lang="es-CO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5249" y="2934794"/>
            <a:ext cx="1876426" cy="71558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 DE RESOLUCIÓN</a:t>
            </a:r>
          </a:p>
          <a:p>
            <a:pPr algn="ctr"/>
            <a:r>
              <a:rPr lang="es-CO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GUÍAS</a:t>
            </a:r>
            <a:endParaRPr lang="es-CO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39347" y="4310689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1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335479E-69FB-4381-8CEB-7462B339E3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7168408-268C-4868-AB26-669C15A8A2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37C8386-D7B0-45CF-A5D1-CBC24A764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185FA25-CF4C-42C8-869D-A9621DEBA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B4A3B-473E-43F0-A642-B34A4DAE9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DF15B5-DAA7-4991-9A9F-E296AAEC44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7AC6BA-0FC9-40AD-AA41-C3088ED0D3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4061E2C-973D-44C8-B2B9-C90988B65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623858C-3AEF-4E78-A9E9-5EF83BC95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8FC198F-8E71-4790-8462-884BF0A1A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e21923e131_0_634"/>
          <p:cNvSpPr/>
          <p:nvPr/>
        </p:nvSpPr>
        <p:spPr>
          <a:xfrm>
            <a:off x="1499238" y="488638"/>
            <a:ext cx="6376307" cy="582975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s-CO" sz="1950" b="1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Manual de Calificación de Pérdida de Capacidad Laboral y Ocupacional en Colombia</a:t>
            </a:r>
            <a:endParaRPr sz="1950" b="1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427" name="Google Shape;427;g1e21923e131_0_634"/>
          <p:cNvPicPr preferRelativeResize="0"/>
          <p:nvPr/>
        </p:nvPicPr>
        <p:blipFill rotWithShape="1">
          <a:blip r:embed="rId3">
            <a:alphaModFix amt="98000"/>
          </a:blip>
          <a:srcRect l="5741" r="5243" b="4415"/>
          <a:stretch/>
        </p:blipFill>
        <p:spPr>
          <a:xfrm>
            <a:off x="1940533" y="1683356"/>
            <a:ext cx="5262938" cy="26193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8" name="Google Shape;428;g1e21923e131_0_634"/>
          <p:cNvGrpSpPr/>
          <p:nvPr/>
        </p:nvGrpSpPr>
        <p:grpSpPr>
          <a:xfrm>
            <a:off x="2487960" y="1846518"/>
            <a:ext cx="1998463" cy="2221922"/>
            <a:chOff x="0" y="0"/>
            <a:chExt cx="6047700" cy="7987496"/>
          </a:xfrm>
        </p:grpSpPr>
        <p:sp>
          <p:nvSpPr>
            <p:cNvPr id="429" name="Google Shape;429;g1e21923e131_0_634"/>
            <p:cNvSpPr/>
            <p:nvPr/>
          </p:nvSpPr>
          <p:spPr>
            <a:xfrm>
              <a:off x="0" y="0"/>
              <a:ext cx="6047613" cy="7987496"/>
            </a:xfrm>
            <a:custGeom>
              <a:avLst/>
              <a:gdLst/>
              <a:ahLst/>
              <a:cxnLst/>
              <a:rect l="l" t="t" r="r" b="b"/>
              <a:pathLst>
                <a:path w="6047613" h="7987496" extrusionOk="0">
                  <a:moveTo>
                    <a:pt x="0" y="0"/>
                  </a:moveTo>
                  <a:lnTo>
                    <a:pt x="6047613" y="0"/>
                  </a:lnTo>
                  <a:lnTo>
                    <a:pt x="6047613" y="7987496"/>
                  </a:lnTo>
                  <a:lnTo>
                    <a:pt x="0" y="7987496"/>
                  </a:lnTo>
                  <a:close/>
                </a:path>
              </a:pathLst>
            </a:custGeom>
            <a:solidFill>
              <a:srgbClr val="F5EAD4">
                <a:alpha val="96860"/>
              </a:srgbClr>
            </a:solidFill>
            <a:ln>
              <a:noFill/>
            </a:ln>
          </p:spPr>
        </p:sp>
        <p:sp>
          <p:nvSpPr>
            <p:cNvPr id="430" name="Google Shape;430;g1e21923e131_0_634"/>
            <p:cNvSpPr txBox="1"/>
            <p:nvPr/>
          </p:nvSpPr>
          <p:spPr>
            <a:xfrm>
              <a:off x="0" y="0"/>
              <a:ext cx="6047700" cy="604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algn="ctr">
                <a:lnSpc>
                  <a:spcPct val="120000"/>
                </a:lnSpc>
                <a:buClr>
                  <a:srgbClr val="000000"/>
                </a:buClr>
                <a:buSzPts val="5400"/>
              </a:pPr>
              <a:r>
                <a:rPr lang="es-CO" sz="345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TÍTULO  I</a:t>
              </a:r>
              <a:endParaRPr sz="4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lnSpc>
                  <a:spcPct val="120000"/>
                </a:lnSpc>
                <a:buClr>
                  <a:srgbClr val="000000"/>
                </a:buClr>
                <a:buSzPts val="3200"/>
              </a:pPr>
              <a:r>
                <a:rPr lang="es-CO" sz="18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Valoración </a:t>
              </a:r>
              <a:endParaRPr sz="4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lnSpc>
                  <a:spcPct val="120000"/>
                </a:lnSpc>
                <a:buClr>
                  <a:srgbClr val="000000"/>
                </a:buClr>
                <a:buSzPts val="3200"/>
              </a:pPr>
              <a:r>
                <a:rPr lang="es-CO" sz="18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de las</a:t>
              </a:r>
              <a:endParaRPr sz="4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lnSpc>
                  <a:spcPct val="120000"/>
                </a:lnSpc>
                <a:buClr>
                  <a:srgbClr val="000000"/>
                </a:buClr>
                <a:buSzPts val="3200"/>
              </a:pPr>
              <a:r>
                <a:rPr lang="es-CO" sz="18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Deficiencias</a:t>
              </a:r>
              <a:endParaRPr sz="4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1" name="Google Shape;431;g1e21923e131_0_634"/>
          <p:cNvGrpSpPr/>
          <p:nvPr/>
        </p:nvGrpSpPr>
        <p:grpSpPr>
          <a:xfrm>
            <a:off x="4687391" y="1846519"/>
            <a:ext cx="1939218" cy="2221898"/>
            <a:chOff x="0" y="0"/>
            <a:chExt cx="5868416" cy="7987411"/>
          </a:xfrm>
        </p:grpSpPr>
        <p:sp>
          <p:nvSpPr>
            <p:cNvPr id="432" name="Google Shape;432;g1e21923e131_0_634"/>
            <p:cNvSpPr/>
            <p:nvPr/>
          </p:nvSpPr>
          <p:spPr>
            <a:xfrm>
              <a:off x="0" y="0"/>
              <a:ext cx="5868416" cy="7987411"/>
            </a:xfrm>
            <a:custGeom>
              <a:avLst/>
              <a:gdLst/>
              <a:ahLst/>
              <a:cxnLst/>
              <a:rect l="l" t="t" r="r" b="b"/>
              <a:pathLst>
                <a:path w="5868416" h="7987411" extrusionOk="0">
                  <a:moveTo>
                    <a:pt x="0" y="0"/>
                  </a:moveTo>
                  <a:lnTo>
                    <a:pt x="5868416" y="0"/>
                  </a:lnTo>
                  <a:lnTo>
                    <a:pt x="5868416" y="7987411"/>
                  </a:lnTo>
                  <a:lnTo>
                    <a:pt x="0" y="7987411"/>
                  </a:lnTo>
                  <a:close/>
                </a:path>
              </a:pathLst>
            </a:custGeom>
            <a:solidFill>
              <a:srgbClr val="F5EAD4">
                <a:alpha val="96860"/>
              </a:srgbClr>
            </a:solidFill>
            <a:ln>
              <a:noFill/>
            </a:ln>
          </p:spPr>
        </p:sp>
        <p:sp>
          <p:nvSpPr>
            <p:cNvPr id="433" name="Google Shape;433;g1e21923e131_0_634"/>
            <p:cNvSpPr txBox="1"/>
            <p:nvPr/>
          </p:nvSpPr>
          <p:spPr>
            <a:xfrm>
              <a:off x="0" y="0"/>
              <a:ext cx="5868300" cy="73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algn="ctr">
                <a:lnSpc>
                  <a:spcPct val="120000"/>
                </a:lnSpc>
                <a:buClr>
                  <a:srgbClr val="000000"/>
                </a:buClr>
                <a:buSzPts val="5400"/>
              </a:pPr>
              <a:r>
                <a:rPr lang="es-CO" sz="3525" b="1">
                  <a:solidFill>
                    <a:srgbClr val="FF7569"/>
                  </a:solidFill>
                  <a:latin typeface="Calibri"/>
                  <a:ea typeface="Calibri"/>
                  <a:cs typeface="Calibri"/>
                  <a:sym typeface="Calibri"/>
                </a:rPr>
                <a:t>TÍTULO  II</a:t>
              </a:r>
              <a:endParaRPr sz="5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lnSpc>
                  <a:spcPct val="120007"/>
                </a:lnSpc>
                <a:buClr>
                  <a:srgbClr val="000000"/>
                </a:buClr>
                <a:buSzPts val="2799"/>
              </a:pPr>
              <a:r>
                <a:rPr lang="es-CO" sz="1574" b="1">
                  <a:solidFill>
                    <a:srgbClr val="FF7569"/>
                  </a:solidFill>
                  <a:latin typeface="Calibri"/>
                  <a:ea typeface="Calibri"/>
                  <a:cs typeface="Calibri"/>
                  <a:sym typeface="Calibri"/>
                </a:rPr>
                <a:t>Valoración </a:t>
              </a:r>
              <a:endParaRPr sz="5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lnSpc>
                  <a:spcPct val="120007"/>
                </a:lnSpc>
                <a:buClr>
                  <a:srgbClr val="000000"/>
                </a:buClr>
                <a:buSzPts val="2799"/>
              </a:pPr>
              <a:r>
                <a:rPr lang="es-CO" sz="1574" b="1">
                  <a:solidFill>
                    <a:srgbClr val="FF7569"/>
                  </a:solidFill>
                  <a:latin typeface="Calibri"/>
                  <a:ea typeface="Calibri"/>
                  <a:cs typeface="Calibri"/>
                  <a:sym typeface="Calibri"/>
                </a:rPr>
                <a:t>Del Rol laboral, Rol Ocupacional y Otras Áreas Ocupacionales</a:t>
              </a:r>
              <a:endParaRPr sz="5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4" name="Google Shape;434;g1e21923e131_0_634"/>
          <p:cNvPicPr preferRelativeResize="0"/>
          <p:nvPr/>
        </p:nvPicPr>
        <p:blipFill rotWithShape="1">
          <a:blip r:embed="rId4">
            <a:alphaModFix amt="98000"/>
          </a:blip>
          <a:srcRect l="12762" b="37853"/>
          <a:stretch/>
        </p:blipFill>
        <p:spPr>
          <a:xfrm>
            <a:off x="3198113" y="3771111"/>
            <a:ext cx="578150" cy="297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g1e21923e131_0_634"/>
          <p:cNvPicPr preferRelativeResize="0"/>
          <p:nvPr/>
        </p:nvPicPr>
        <p:blipFill rotWithShape="1">
          <a:blip r:embed="rId4">
            <a:alphaModFix amt="98000"/>
          </a:blip>
          <a:srcRect l="12762" b="37853"/>
          <a:stretch/>
        </p:blipFill>
        <p:spPr>
          <a:xfrm>
            <a:off x="5367926" y="3771106"/>
            <a:ext cx="578150" cy="297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39347" y="4310689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8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1e21923e131_0_727"/>
          <p:cNvSpPr txBox="1">
            <a:spLocks noGrp="1"/>
          </p:cNvSpPr>
          <p:nvPr>
            <p:ph type="title"/>
          </p:nvPr>
        </p:nvSpPr>
        <p:spPr>
          <a:xfrm>
            <a:off x="628650" y="178144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s-CO" sz="2100" b="1" dirty="0"/>
              <a:t>Rehabilitación Laboral</a:t>
            </a:r>
            <a:endParaRPr sz="2100" b="1" dirty="0"/>
          </a:p>
        </p:txBody>
      </p:sp>
      <p:sp>
        <p:nvSpPr>
          <p:cNvPr id="508" name="Google Shape;508;g1e21923e131_0_727"/>
          <p:cNvSpPr/>
          <p:nvPr/>
        </p:nvSpPr>
        <p:spPr>
          <a:xfrm>
            <a:off x="628650" y="1014319"/>
            <a:ext cx="6008400" cy="35235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s-CO" sz="1013" b="1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Tabla 1. Clasificación de las Restricciones en el Rol Laboral</a:t>
            </a:r>
            <a:endParaRPr sz="1013" b="1" dirty="0">
              <a:solidFill>
                <a:schemeClr val="dk1"/>
              </a:solidFill>
              <a:latin typeface="Century Gothic" panose="020B0502020202020204" pitchFamily="34" charset="0"/>
              <a:ea typeface="Arimo"/>
              <a:cs typeface="Arimo"/>
              <a:sym typeface="Arimo"/>
            </a:endParaRPr>
          </a:p>
        </p:txBody>
      </p:sp>
      <p:pic>
        <p:nvPicPr>
          <p:cNvPr id="510" name="Google Shape;510;g1e21923e131_0_727"/>
          <p:cNvPicPr preferRelativeResize="0"/>
          <p:nvPr/>
        </p:nvPicPr>
        <p:blipFill rotWithShape="1">
          <a:blip r:embed="rId3">
            <a:alphaModFix/>
          </a:blip>
          <a:srcRect r="239"/>
          <a:stretch/>
        </p:blipFill>
        <p:spPr>
          <a:xfrm>
            <a:off x="871680" y="1465368"/>
            <a:ext cx="4087311" cy="2913515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g1e21923e131_0_727"/>
          <p:cNvSpPr/>
          <p:nvPr/>
        </p:nvSpPr>
        <p:spPr>
          <a:xfrm rot="10800000">
            <a:off x="647217" y="3891021"/>
            <a:ext cx="4917783" cy="325055"/>
          </a:xfrm>
          <a:custGeom>
            <a:avLst/>
            <a:gdLst/>
            <a:ahLst/>
            <a:cxnLst/>
            <a:rect l="l" t="t" r="r" b="b"/>
            <a:pathLst>
              <a:path w="12086717" h="1293749" extrusionOk="0">
                <a:moveTo>
                  <a:pt x="11529314" y="1293749"/>
                </a:moveTo>
                <a:lnTo>
                  <a:pt x="557403" y="1293749"/>
                </a:lnTo>
                <a:cubicBezTo>
                  <a:pt x="249301" y="1293749"/>
                  <a:pt x="0" y="1004062"/>
                  <a:pt x="0" y="647573"/>
                </a:cubicBezTo>
                <a:cubicBezTo>
                  <a:pt x="0" y="289687"/>
                  <a:pt x="249301" y="0"/>
                  <a:pt x="557403" y="0"/>
                </a:cubicBezTo>
                <a:lnTo>
                  <a:pt x="11529314" y="0"/>
                </a:lnTo>
                <a:cubicBezTo>
                  <a:pt x="11837416" y="0"/>
                  <a:pt x="12086717" y="289687"/>
                  <a:pt x="12086717" y="647573"/>
                </a:cubicBezTo>
                <a:cubicBezTo>
                  <a:pt x="12085447" y="1004062"/>
                  <a:pt x="11836146" y="1293622"/>
                  <a:pt x="11529314" y="1293622"/>
                </a:cubicBezTo>
                <a:close/>
              </a:path>
            </a:pathLst>
          </a:custGeom>
          <a:solidFill>
            <a:srgbClr val="86EAE9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g1e21923e131_0_727"/>
          <p:cNvSpPr/>
          <p:nvPr/>
        </p:nvSpPr>
        <p:spPr>
          <a:xfrm rot="10800000">
            <a:off x="1108780" y="3011527"/>
            <a:ext cx="3971597" cy="325055"/>
          </a:xfrm>
          <a:custGeom>
            <a:avLst/>
            <a:gdLst/>
            <a:ahLst/>
            <a:cxnLst/>
            <a:rect l="l" t="t" r="r" b="b"/>
            <a:pathLst>
              <a:path w="9761220" h="1293749" extrusionOk="0">
                <a:moveTo>
                  <a:pt x="9163177" y="1293749"/>
                </a:moveTo>
                <a:lnTo>
                  <a:pt x="598043" y="1293749"/>
                </a:lnTo>
                <a:cubicBezTo>
                  <a:pt x="267462" y="1293749"/>
                  <a:pt x="0" y="1004062"/>
                  <a:pt x="0" y="647573"/>
                </a:cubicBezTo>
                <a:cubicBezTo>
                  <a:pt x="0" y="289687"/>
                  <a:pt x="267462" y="0"/>
                  <a:pt x="598043" y="0"/>
                </a:cubicBezTo>
                <a:lnTo>
                  <a:pt x="9163177" y="0"/>
                </a:lnTo>
                <a:cubicBezTo>
                  <a:pt x="9493758" y="0"/>
                  <a:pt x="9761220" y="289687"/>
                  <a:pt x="9761220" y="647573"/>
                </a:cubicBezTo>
                <a:cubicBezTo>
                  <a:pt x="9759823" y="1004062"/>
                  <a:pt x="9492361" y="1293622"/>
                  <a:pt x="9163177" y="1293622"/>
                </a:cubicBezTo>
                <a:close/>
              </a:path>
            </a:pathLst>
          </a:custGeom>
          <a:solidFill>
            <a:srgbClr val="28CECA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g1e21923e131_0_727"/>
          <p:cNvSpPr/>
          <p:nvPr/>
        </p:nvSpPr>
        <p:spPr>
          <a:xfrm rot="10800000">
            <a:off x="1320967" y="2571772"/>
            <a:ext cx="3391772" cy="325055"/>
          </a:xfrm>
          <a:custGeom>
            <a:avLst/>
            <a:gdLst/>
            <a:ahLst/>
            <a:cxnLst/>
            <a:rect l="l" t="t" r="r" b="b"/>
            <a:pathLst>
              <a:path w="8336153" h="1293749" extrusionOk="0">
                <a:moveTo>
                  <a:pt x="7704963" y="1293749"/>
                </a:moveTo>
                <a:lnTo>
                  <a:pt x="631190" y="1293749"/>
                </a:lnTo>
                <a:cubicBezTo>
                  <a:pt x="282321" y="1293749"/>
                  <a:pt x="0" y="1004062"/>
                  <a:pt x="0" y="647573"/>
                </a:cubicBezTo>
                <a:cubicBezTo>
                  <a:pt x="0" y="289687"/>
                  <a:pt x="282321" y="0"/>
                  <a:pt x="631190" y="0"/>
                </a:cubicBezTo>
                <a:lnTo>
                  <a:pt x="7704963" y="0"/>
                </a:lnTo>
                <a:cubicBezTo>
                  <a:pt x="8053832" y="0"/>
                  <a:pt x="8336153" y="289687"/>
                  <a:pt x="8336153" y="647573"/>
                </a:cubicBezTo>
                <a:cubicBezTo>
                  <a:pt x="8334756" y="1004062"/>
                  <a:pt x="8052435" y="1293622"/>
                  <a:pt x="7704963" y="1293622"/>
                </a:cubicBezTo>
                <a:close/>
              </a:path>
            </a:pathLst>
          </a:custGeom>
          <a:solidFill>
            <a:srgbClr val="13BAE7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g1e21923e131_0_727"/>
          <p:cNvSpPr/>
          <p:nvPr/>
        </p:nvSpPr>
        <p:spPr>
          <a:xfrm rot="10800000">
            <a:off x="875975" y="3451349"/>
            <a:ext cx="4354804" cy="325055"/>
          </a:xfrm>
          <a:custGeom>
            <a:avLst/>
            <a:gdLst/>
            <a:ahLst/>
            <a:cxnLst/>
            <a:rect l="l" t="t" r="r" b="b"/>
            <a:pathLst>
              <a:path w="10703051" h="1293749" extrusionOk="0">
                <a:moveTo>
                  <a:pt x="10143744" y="1293749"/>
                </a:moveTo>
                <a:lnTo>
                  <a:pt x="559308" y="1293749"/>
                </a:lnTo>
                <a:cubicBezTo>
                  <a:pt x="250190" y="1293749"/>
                  <a:pt x="0" y="1004062"/>
                  <a:pt x="0" y="647573"/>
                </a:cubicBezTo>
                <a:cubicBezTo>
                  <a:pt x="0" y="289687"/>
                  <a:pt x="250190" y="0"/>
                  <a:pt x="559308" y="0"/>
                </a:cubicBezTo>
                <a:lnTo>
                  <a:pt x="10143744" y="0"/>
                </a:lnTo>
                <a:cubicBezTo>
                  <a:pt x="10452862" y="0"/>
                  <a:pt x="10703051" y="289687"/>
                  <a:pt x="10703051" y="647573"/>
                </a:cubicBezTo>
                <a:cubicBezTo>
                  <a:pt x="10701782" y="1004062"/>
                  <a:pt x="10451592" y="1293622"/>
                  <a:pt x="10143744" y="1293622"/>
                </a:cubicBezTo>
                <a:close/>
              </a:path>
            </a:pathLst>
          </a:custGeom>
          <a:solidFill>
            <a:srgbClr val="6CDAD7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g1e21923e131_0_727"/>
          <p:cNvSpPr/>
          <p:nvPr/>
        </p:nvSpPr>
        <p:spPr>
          <a:xfrm rot="10800000">
            <a:off x="1466088" y="2132026"/>
            <a:ext cx="2845587" cy="325055"/>
          </a:xfrm>
          <a:custGeom>
            <a:avLst/>
            <a:gdLst/>
            <a:ahLst/>
            <a:cxnLst/>
            <a:rect l="l" t="t" r="r" b="b"/>
            <a:pathLst>
              <a:path w="6993763" h="1293749" extrusionOk="0">
                <a:moveTo>
                  <a:pt x="6379083" y="1293749"/>
                </a:moveTo>
                <a:lnTo>
                  <a:pt x="614680" y="1293749"/>
                </a:lnTo>
                <a:cubicBezTo>
                  <a:pt x="274828" y="1293749"/>
                  <a:pt x="0" y="1004062"/>
                  <a:pt x="0" y="647573"/>
                </a:cubicBezTo>
                <a:cubicBezTo>
                  <a:pt x="0" y="289687"/>
                  <a:pt x="274828" y="0"/>
                  <a:pt x="614680" y="0"/>
                </a:cubicBezTo>
                <a:lnTo>
                  <a:pt x="6379083" y="0"/>
                </a:lnTo>
                <a:cubicBezTo>
                  <a:pt x="6718808" y="0"/>
                  <a:pt x="6993763" y="289687"/>
                  <a:pt x="6993763" y="647573"/>
                </a:cubicBezTo>
                <a:cubicBezTo>
                  <a:pt x="6992366" y="1004062"/>
                  <a:pt x="6717411" y="1293622"/>
                  <a:pt x="6379083" y="1293622"/>
                </a:cubicBezTo>
                <a:close/>
              </a:path>
            </a:pathLst>
          </a:custGeom>
          <a:solidFill>
            <a:srgbClr val="12B1DC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g1e21923e131_0_727"/>
          <p:cNvSpPr/>
          <p:nvPr/>
        </p:nvSpPr>
        <p:spPr>
          <a:xfrm rot="10800000">
            <a:off x="1714400" y="1607497"/>
            <a:ext cx="2246334" cy="409836"/>
          </a:xfrm>
          <a:custGeom>
            <a:avLst/>
            <a:gdLst/>
            <a:ahLst/>
            <a:cxnLst/>
            <a:rect l="l" t="t" r="r" b="b"/>
            <a:pathLst>
              <a:path w="5520944" h="1631188" extrusionOk="0">
                <a:moveTo>
                  <a:pt x="4858385" y="1631188"/>
                </a:moveTo>
                <a:lnTo>
                  <a:pt x="662559" y="1631188"/>
                </a:lnTo>
                <a:cubicBezTo>
                  <a:pt x="296418" y="1631188"/>
                  <a:pt x="0" y="1266063"/>
                  <a:pt x="0" y="816610"/>
                </a:cubicBezTo>
                <a:cubicBezTo>
                  <a:pt x="0" y="365252"/>
                  <a:pt x="296418" y="0"/>
                  <a:pt x="662559" y="0"/>
                </a:cubicBezTo>
                <a:lnTo>
                  <a:pt x="4858385" y="0"/>
                </a:lnTo>
                <a:cubicBezTo>
                  <a:pt x="5224653" y="0"/>
                  <a:pt x="5520944" y="365252"/>
                  <a:pt x="5520944" y="816610"/>
                </a:cubicBezTo>
                <a:cubicBezTo>
                  <a:pt x="5519420" y="1266063"/>
                  <a:pt x="5223129" y="1631188"/>
                  <a:pt x="4858385" y="1631188"/>
                </a:cubicBezTo>
                <a:close/>
              </a:path>
            </a:pathLst>
          </a:custGeom>
          <a:solidFill>
            <a:srgbClr val="008DBD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1e21923e131_0_727"/>
          <p:cNvSpPr txBox="1"/>
          <p:nvPr/>
        </p:nvSpPr>
        <p:spPr>
          <a:xfrm>
            <a:off x="1867715" y="1637906"/>
            <a:ext cx="2042325" cy="274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ts val="1800"/>
            </a:pPr>
            <a:r>
              <a:rPr lang="es-CO" sz="8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1.Activo: Sin limitaciones para la actividad laboral = Reintegro sin modificaciones = 0%</a:t>
            </a:r>
            <a:endParaRPr sz="52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g1e21923e131_0_727"/>
          <p:cNvSpPr txBox="1"/>
          <p:nvPr/>
        </p:nvSpPr>
        <p:spPr>
          <a:xfrm>
            <a:off x="1681576" y="2173308"/>
            <a:ext cx="2467575" cy="274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ts val="1800"/>
            </a:pPr>
            <a:r>
              <a:rPr lang="es-CO" sz="8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2. Recortado: limitaciones leves para la actividad = Reintegro con modificaciones 5% </a:t>
            </a:r>
            <a:endParaRPr sz="52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g1e21923e131_0_727"/>
          <p:cNvSpPr txBox="1"/>
          <p:nvPr/>
        </p:nvSpPr>
        <p:spPr>
          <a:xfrm>
            <a:off x="1634012" y="2582200"/>
            <a:ext cx="2854350" cy="498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ts val="1800"/>
            </a:pPr>
            <a:r>
              <a:rPr lang="es-CO" sz="8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3. Rol laboral o puesto de trabajo Adaptado: Reubicación Temporal = 10%</a:t>
            </a:r>
            <a:endParaRPr sz="82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108000"/>
              </a:lnSpc>
              <a:buClr>
                <a:srgbClr val="000000"/>
              </a:buClr>
              <a:buSzPts val="1800"/>
            </a:pPr>
            <a:endParaRPr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0" name="Google Shape;520;g1e21923e131_0_727"/>
          <p:cNvSpPr txBox="1"/>
          <p:nvPr/>
        </p:nvSpPr>
        <p:spPr>
          <a:xfrm>
            <a:off x="1435120" y="3090445"/>
            <a:ext cx="3402450" cy="13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ts val="1800"/>
            </a:pPr>
            <a:r>
              <a:rPr lang="es-CO" sz="8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4. Cambio de rol laboral o puesto de trabajo: Reubicación Definitiva = 15%</a:t>
            </a:r>
            <a:endParaRPr sz="82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g1e21923e131_0_727"/>
          <p:cNvSpPr txBox="1"/>
          <p:nvPr/>
        </p:nvSpPr>
        <p:spPr>
          <a:xfrm>
            <a:off x="1096334" y="3489680"/>
            <a:ext cx="3984075" cy="274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ts val="1800"/>
            </a:pPr>
            <a:r>
              <a:rPr lang="es-CO" sz="8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5. Cambio de rol laboral o puesto de trabajo con actividades recortadas = Reconversión de mano de obra = 20%</a:t>
            </a:r>
            <a:endParaRPr sz="82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g1e21923e131_0_727"/>
          <p:cNvSpPr txBox="1"/>
          <p:nvPr/>
        </p:nvSpPr>
        <p:spPr>
          <a:xfrm>
            <a:off x="992012" y="3906921"/>
            <a:ext cx="4228200" cy="274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ts val="1800"/>
            </a:pPr>
            <a:r>
              <a:rPr lang="es-CO" sz="8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6. Rol laboral en condiciones especiales o sin posibilidad de rol laboral- restricciones completas = 25%</a:t>
            </a:r>
            <a:endParaRPr sz="82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3" name="Google Shape;523;g1e21923e131_0_727"/>
          <p:cNvPicPr preferRelativeResize="0"/>
          <p:nvPr/>
        </p:nvPicPr>
        <p:blipFill rotWithShape="1">
          <a:blip r:embed="rId4">
            <a:alphaModFix/>
          </a:blip>
          <a:srcRect r="10193"/>
          <a:stretch/>
        </p:blipFill>
        <p:spPr>
          <a:xfrm>
            <a:off x="5685413" y="1517307"/>
            <a:ext cx="1301367" cy="170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g1e21923e131_0_727"/>
          <p:cNvPicPr preferRelativeResize="0"/>
          <p:nvPr/>
        </p:nvPicPr>
        <p:blipFill rotWithShape="1">
          <a:blip r:embed="rId5">
            <a:alphaModFix/>
          </a:blip>
          <a:srcRect b="19"/>
          <a:stretch/>
        </p:blipFill>
        <p:spPr>
          <a:xfrm rot="-2">
            <a:off x="7139176" y="2773126"/>
            <a:ext cx="1384968" cy="160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n 18" descr="Category:Símbolos &lt;strong&gt;de&lt;/strong&gt; la &lt;strong&gt;Universidad&lt;/strong&gt; &lt;strong&gt;Nacional&lt;/strong&gt; &lt;strong&gt;de&lt;/strong&gt; &lt;strong&gt;Colombia&lt;/strong&gt; - Wikimedia ...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51"/>
          <a:stretch/>
        </p:blipFill>
        <p:spPr>
          <a:xfrm>
            <a:off x="339347" y="4310689"/>
            <a:ext cx="1966912" cy="73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2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26694" y="3565429"/>
            <a:ext cx="54906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Gracias</a:t>
            </a:r>
          </a:p>
          <a:p>
            <a:pPr algn="ctr"/>
            <a:endParaRPr lang="es-ES" sz="1600" dirty="0" smtClean="0">
              <a:solidFill>
                <a:srgbClr val="21B4D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ES" sz="1600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OBGUZMANS@UNAL.EDU.CO</a:t>
            </a:r>
            <a:endParaRPr lang="es-ES" sz="1600" dirty="0">
              <a:solidFill>
                <a:srgbClr val="21B4D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44" y="977692"/>
            <a:ext cx="5650511" cy="2394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DISEÑO PERSONALIZADO" val="4CutCUAy"/>
  <p:tag name="ARTICULATE_DESIGN_ID_1_DISEÑO PERSONALIZADO" val="hREFlND6"/>
  <p:tag name="ARTICULATE_DESIGN_ID_TEMA DE OFFICE" val="GSVwZl8e"/>
  <p:tag name="ARTICULATE_DESIGN_ID_2_DISEÑO PERSONALIZADO" val="qpYqEEsV"/>
  <p:tag name="ARTICULATE_DESIGN_ID_1_TEMA DE OFFICE" val="vkxiyTJH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1841</TotalTime>
  <Words>1685</Words>
  <Application>Microsoft Office PowerPoint</Application>
  <PresentationFormat>Presentación en pantalla (16:9)</PresentationFormat>
  <Paragraphs>228</Paragraphs>
  <Slides>28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28</vt:i4>
      </vt:variant>
    </vt:vector>
  </HeadingPairs>
  <TitlesOfParts>
    <vt:vector size="46" baseType="lpstr">
      <vt:lpstr>Aileron Heavy</vt:lpstr>
      <vt:lpstr>Aileron Heavy Bold</vt:lpstr>
      <vt:lpstr>Aileron Regular</vt:lpstr>
      <vt:lpstr>Aileron Regular Bold</vt:lpstr>
      <vt:lpstr>Arial</vt:lpstr>
      <vt:lpstr>Arial Black</vt:lpstr>
      <vt:lpstr>Arial Narrow</vt:lpstr>
      <vt:lpstr>Arimo</vt:lpstr>
      <vt:lpstr>Calibri</vt:lpstr>
      <vt:lpstr>Century Gothic</vt:lpstr>
      <vt:lpstr>Open Sans</vt:lpstr>
      <vt:lpstr>Open Sans Bold</vt:lpstr>
      <vt:lpstr>Tahoma</vt:lpstr>
      <vt:lpstr>Verdana</vt:lpstr>
      <vt:lpstr>Wingdings</vt:lpstr>
      <vt:lpstr>1_Tema de Office</vt:lpstr>
      <vt:lpstr>Diseño personalizado</vt:lpstr>
      <vt:lpstr>1_Diseño personalizado</vt:lpstr>
      <vt:lpstr>Presentación de PowerPoint</vt:lpstr>
      <vt:lpstr>Presentación de PowerPoint</vt:lpstr>
      <vt:lpstr>Sistema Nacional de Rehabilitación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Rehabilitación Laboral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Belén Suárez Hernández</dc:creator>
  <cp:lastModifiedBy>Olga Beatriz Guzmán Suárez</cp:lastModifiedBy>
  <cp:revision>91</cp:revision>
  <dcterms:created xsi:type="dcterms:W3CDTF">2021-01-28T13:16:50Z</dcterms:created>
  <dcterms:modified xsi:type="dcterms:W3CDTF">2026-06-11T20:25:32Z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</Properties>
</file>